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DM Sans Medium"/>
      <p:regular r:id="rId30"/>
      <p:bold r:id="rId31"/>
      <p:italic r:id="rId32"/>
      <p:boldItalic r:id="rId33"/>
    </p:embeddedFont>
    <p:embeddedFont>
      <p:font typeface="Space Grotesk SemiBold"/>
      <p:regular r:id="rId34"/>
      <p:bold r:id="rId35"/>
    </p:embeddedFont>
    <p:embeddedFont>
      <p:font typeface="DM Sans"/>
      <p:regular r:id="rId36"/>
      <p:bold r:id="rId37"/>
      <p:italic r:id="rId38"/>
      <p:boldItalic r:id="rId39"/>
    </p:embeddedFont>
    <p:embeddedFont>
      <p:font typeface="Space Grotesk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SpaceGrotesk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DMSansMedium-bold.fntdata"/><Relationship Id="rId30" Type="http://schemas.openxmlformats.org/officeDocument/2006/relationships/font" Target="fonts/DMSansMedium-regular.fntdata"/><Relationship Id="rId11" Type="http://schemas.openxmlformats.org/officeDocument/2006/relationships/slide" Target="slides/slide6.xml"/><Relationship Id="rId33" Type="http://schemas.openxmlformats.org/officeDocument/2006/relationships/font" Target="fonts/DMSansMedium-boldItalic.fntdata"/><Relationship Id="rId10" Type="http://schemas.openxmlformats.org/officeDocument/2006/relationships/slide" Target="slides/slide5.xml"/><Relationship Id="rId32" Type="http://schemas.openxmlformats.org/officeDocument/2006/relationships/font" Target="fonts/DMSansMedium-italic.fntdata"/><Relationship Id="rId13" Type="http://schemas.openxmlformats.org/officeDocument/2006/relationships/slide" Target="slides/slide8.xml"/><Relationship Id="rId35" Type="http://schemas.openxmlformats.org/officeDocument/2006/relationships/font" Target="fonts/SpaceGroteskSemiBold-bold.fntdata"/><Relationship Id="rId12" Type="http://schemas.openxmlformats.org/officeDocument/2006/relationships/slide" Target="slides/slide7.xml"/><Relationship Id="rId34" Type="http://schemas.openxmlformats.org/officeDocument/2006/relationships/font" Target="fonts/SpaceGroteskSemiBold-regular.fntdata"/><Relationship Id="rId15" Type="http://schemas.openxmlformats.org/officeDocument/2006/relationships/slide" Target="slides/slide10.xml"/><Relationship Id="rId37" Type="http://schemas.openxmlformats.org/officeDocument/2006/relationships/font" Target="fonts/DMSans-bold.fntdata"/><Relationship Id="rId14" Type="http://schemas.openxmlformats.org/officeDocument/2006/relationships/slide" Target="slides/slide9.xml"/><Relationship Id="rId36" Type="http://schemas.openxmlformats.org/officeDocument/2006/relationships/font" Target="fonts/DMSans-regular.fntdata"/><Relationship Id="rId17" Type="http://schemas.openxmlformats.org/officeDocument/2006/relationships/slide" Target="slides/slide12.xml"/><Relationship Id="rId39" Type="http://schemas.openxmlformats.org/officeDocument/2006/relationships/font" Target="fonts/DMSans-boldItalic.fntdata"/><Relationship Id="rId16" Type="http://schemas.openxmlformats.org/officeDocument/2006/relationships/slide" Target="slides/slide11.xml"/><Relationship Id="rId38" Type="http://schemas.openxmlformats.org/officeDocument/2006/relationships/font" Target="fonts/DMSans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f9a9fd7696_49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3f9a9fd7696_4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9a9fd7696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3f9a9fd7696_0_1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9a9fd7696_39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f9a9fd7696_3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f9a9fd7696_38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f9a9fd7696_3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f9a9fd7696_0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3f9a9fd7696_0_3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9a9fd7696_143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9a9fd7696_14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9a9fd7696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3f9a9fd7696_0_4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f9a9fd7696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3f9a9fd7696_0_4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9a9fd7696_0_4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3f9a9fd7696_0_4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f9a9fd7696_27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f9a9fd7696_2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f9a9fd7696_26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f9a9fd7696_2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9a9fd769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3f9a9fd7696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9a9fd7696_139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f9a9fd7696_13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f9a9fd7696_138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f9a9fd7696_13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f9a9fd7696_22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f9a9fd7696_2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f9a9fd7696_0_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3f9a9fd7696_0_4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f9a9fd7696_142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3f9a9fd7696_14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9a9fd7696_48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9a9fd7696_4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9a9fd7696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3f9a9fd7696_0_2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9a9fd7696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3f9a9fd7696_0_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9a9fd7696_46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9a9fd7696_4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9a9fd7696_45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9a9fd7696_4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9a9fd7696_44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9a9fd7696_4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9a9fd7696_40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f9a9fd7696_4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f9a9fd7696_21_0)">
  <p:cSld name="Generated (g3f9a9fd7696_21_0)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5" Type="http://schemas.openxmlformats.org/officeDocument/2006/relationships/image" Target="../media/image22.png"/><Relationship Id="rId6" Type="http://schemas.openxmlformats.org/officeDocument/2006/relationships/image" Target="../media/image11.png"/><Relationship Id="rId7" Type="http://schemas.openxmlformats.org/officeDocument/2006/relationships/image" Target="../media/image23.png"/><Relationship Id="rId8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" name="Google Shape;56;p14"/>
          <p:cNvGrpSpPr/>
          <p:nvPr/>
        </p:nvGrpSpPr>
        <p:grpSpPr>
          <a:xfrm>
            <a:off x="8001000" y="0"/>
            <a:ext cx="1143000" cy="1143000"/>
            <a:chOff x="0" y="0"/>
            <a:chExt cx="1143000" cy="1143000"/>
          </a:xfrm>
        </p:grpSpPr>
        <p:sp>
          <p:nvSpPr>
            <p:cNvPr id="57" name="Google Shape;57;p14"/>
            <p:cNvSpPr/>
            <p:nvPr/>
          </p:nvSpPr>
          <p:spPr>
            <a:xfrm>
              <a:off x="0" y="0"/>
              <a:ext cx="1143000" cy="11430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20000" y="88174"/>
                    <a:pt x="107357" y="57652"/>
                    <a:pt x="84853" y="35147"/>
                  </a:cubicBezTo>
                  <a:cubicBezTo>
                    <a:pt x="62348" y="12643"/>
                    <a:pt x="31826" y="0"/>
                    <a:pt x="0" y="0"/>
                  </a:cubicBez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4"/>
            <p:cNvSpPr/>
            <p:nvPr/>
          </p:nvSpPr>
          <p:spPr>
            <a:xfrm>
              <a:off x="152400" y="7239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4"/>
            <p:cNvSpPr/>
            <p:nvPr/>
          </p:nvSpPr>
          <p:spPr>
            <a:xfrm>
              <a:off x="342900" y="7239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4"/>
            <p:cNvSpPr/>
            <p:nvPr/>
          </p:nvSpPr>
          <p:spPr>
            <a:xfrm>
              <a:off x="533400" y="7239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4"/>
            <p:cNvSpPr/>
            <p:nvPr/>
          </p:nvSpPr>
          <p:spPr>
            <a:xfrm>
              <a:off x="152400" y="9144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14"/>
            <p:cNvSpPr/>
            <p:nvPr/>
          </p:nvSpPr>
          <p:spPr>
            <a:xfrm>
              <a:off x="342900" y="9144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14"/>
            <p:cNvSpPr/>
            <p:nvPr/>
          </p:nvSpPr>
          <p:spPr>
            <a:xfrm>
              <a:off x="533400" y="9144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" name="Google Shape;64;p14"/>
          <p:cNvGrpSpPr/>
          <p:nvPr/>
        </p:nvGrpSpPr>
        <p:grpSpPr>
          <a:xfrm rot="10800000">
            <a:off x="0" y="4000500"/>
            <a:ext cx="1143000" cy="1143000"/>
            <a:chOff x="0" y="0"/>
            <a:chExt cx="1143000" cy="1143000"/>
          </a:xfrm>
        </p:grpSpPr>
        <p:sp>
          <p:nvSpPr>
            <p:cNvPr id="65" name="Google Shape;65;p14"/>
            <p:cNvSpPr/>
            <p:nvPr/>
          </p:nvSpPr>
          <p:spPr>
            <a:xfrm>
              <a:off x="0" y="0"/>
              <a:ext cx="1143000" cy="11430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20000" y="88174"/>
                    <a:pt x="107357" y="57652"/>
                    <a:pt x="84853" y="35147"/>
                  </a:cubicBezTo>
                  <a:cubicBezTo>
                    <a:pt x="62348" y="12643"/>
                    <a:pt x="31826" y="0"/>
                    <a:pt x="0" y="0"/>
                  </a:cubicBez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14"/>
            <p:cNvSpPr/>
            <p:nvPr/>
          </p:nvSpPr>
          <p:spPr>
            <a:xfrm>
              <a:off x="152400" y="7239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14"/>
            <p:cNvSpPr/>
            <p:nvPr/>
          </p:nvSpPr>
          <p:spPr>
            <a:xfrm>
              <a:off x="342900" y="7239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4"/>
            <p:cNvSpPr/>
            <p:nvPr/>
          </p:nvSpPr>
          <p:spPr>
            <a:xfrm>
              <a:off x="533400" y="7239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152400" y="9144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342900" y="9144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533400" y="914400"/>
              <a:ext cx="76200" cy="762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" name="Google Shape;72;p14"/>
          <p:cNvGrpSpPr/>
          <p:nvPr/>
        </p:nvGrpSpPr>
        <p:grpSpPr>
          <a:xfrm>
            <a:off x="419100" y="419100"/>
            <a:ext cx="495300" cy="228600"/>
            <a:chOff x="38100" y="38100"/>
            <a:chExt cx="495300" cy="228600"/>
          </a:xfrm>
        </p:grpSpPr>
        <p:sp>
          <p:nvSpPr>
            <p:cNvPr id="73" name="Google Shape;73;p14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" name="Google Shape;77;p14"/>
          <p:cNvGrpSpPr/>
          <p:nvPr/>
        </p:nvGrpSpPr>
        <p:grpSpPr>
          <a:xfrm>
            <a:off x="1333500" y="1619250"/>
            <a:ext cx="6477000" cy="2381400"/>
            <a:chOff x="1333500" y="1619250"/>
            <a:chExt cx="6477000" cy="2381400"/>
          </a:xfrm>
        </p:grpSpPr>
        <p:sp>
          <p:nvSpPr>
            <p:cNvPr id="78" name="Google Shape;78;p14"/>
            <p:cNvSpPr txBox="1"/>
            <p:nvPr/>
          </p:nvSpPr>
          <p:spPr>
            <a:xfrm>
              <a:off x="1333500" y="1619250"/>
              <a:ext cx="64770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AI Agents</a:t>
              </a:r>
              <a:endParaRPr b="1" sz="360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79" name="Google Shape;79;p14"/>
            <p:cNvSpPr txBox="1"/>
            <p:nvPr/>
          </p:nvSpPr>
          <p:spPr>
            <a:xfrm>
              <a:off x="1333500" y="3143250"/>
              <a:ext cx="6477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400">
                  <a:solidFill>
                    <a:srgbClr val="2563EB"/>
                  </a:solidFill>
                  <a:latin typeface="Space Grotesk SemiBold"/>
                  <a:ea typeface="Space Grotesk SemiBold"/>
                  <a:cs typeface="Space Grotesk SemiBold"/>
                  <a:sym typeface="Space Grotesk SemiBold"/>
                </a:rPr>
                <a:t>A Beginner's Guide</a:t>
              </a:r>
              <a:endParaRPr b="0" sz="2400">
                <a:solidFill>
                  <a:srgbClr val="2563EB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2400">
                  <a:solidFill>
                    <a:srgbClr val="2563EB"/>
                  </a:solidFill>
                  <a:latin typeface="Space Grotesk SemiBold"/>
                  <a:ea typeface="Space Grotesk SemiBold"/>
                  <a:cs typeface="Space Grotesk SemiBold"/>
                  <a:sym typeface="Space Grotesk SemiBold"/>
                </a:rPr>
                <a:t>with Applications for I</a:t>
              </a:r>
              <a:r>
                <a:rPr lang="en" sz="2400">
                  <a:solidFill>
                    <a:srgbClr val="2563EB"/>
                  </a:solidFill>
                  <a:latin typeface="Space Grotesk SemiBold"/>
                  <a:ea typeface="Space Grotesk SemiBold"/>
                  <a:cs typeface="Space Grotesk SemiBold"/>
                  <a:sym typeface="Space Grotesk SemiBold"/>
                </a:rPr>
                <a:t>ndian Railways A&amp;F</a:t>
              </a:r>
              <a:endParaRPr b="0" sz="2400">
                <a:solidFill>
                  <a:srgbClr val="2563EB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3998" cy="510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24"/>
          <p:cNvGrpSpPr/>
          <p:nvPr/>
        </p:nvGrpSpPr>
        <p:grpSpPr>
          <a:xfrm>
            <a:off x="8343900" y="419100"/>
            <a:ext cx="495300" cy="228600"/>
            <a:chOff x="38100" y="38100"/>
            <a:chExt cx="495300" cy="228600"/>
          </a:xfrm>
        </p:grpSpPr>
        <p:sp>
          <p:nvSpPr>
            <p:cNvPr id="216" name="Google Shape;216;p24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0" name="Google Shape;220;p24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221" name="Google Shape;221;p24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4" name="Google Shape;224;p24"/>
          <p:cNvSpPr txBox="1"/>
          <p:nvPr/>
        </p:nvSpPr>
        <p:spPr>
          <a:xfrm>
            <a:off x="381000" y="381000"/>
            <a:ext cx="76200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rPr>
              <a:t>Agent Architectures</a:t>
            </a:r>
            <a:endParaRPr b="1" sz="1050">
              <a:solidFill>
                <a:srgbClr val="FF6B6B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rPr>
              <a:t>Agent Structures Mirror Human Organizations</a:t>
            </a:r>
            <a:endParaRPr b="1" sz="2700">
              <a:solidFill>
                <a:srgbClr val="1A1A24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grpSp>
        <p:nvGrpSpPr>
          <p:cNvPr id="225" name="Google Shape;225;p24"/>
          <p:cNvGrpSpPr/>
          <p:nvPr/>
        </p:nvGrpSpPr>
        <p:grpSpPr>
          <a:xfrm>
            <a:off x="381000" y="1581150"/>
            <a:ext cx="4000500" cy="3143400"/>
            <a:chOff x="0" y="0"/>
            <a:chExt cx="4000500" cy="3143400"/>
          </a:xfrm>
        </p:grpSpPr>
        <p:sp>
          <p:nvSpPr>
            <p:cNvPr id="226" name="Google Shape;226;p24"/>
            <p:cNvSpPr/>
            <p:nvPr/>
          </p:nvSpPr>
          <p:spPr>
            <a:xfrm>
              <a:off x="0" y="0"/>
              <a:ext cx="4000500" cy="3143400"/>
            </a:xfrm>
            <a:prstGeom prst="roundRect">
              <a:avLst>
                <a:gd fmla="val 3636" name="adj"/>
              </a:avLst>
            </a:prstGeom>
            <a:solidFill>
              <a:srgbClr val="FFFFFF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0" y="0"/>
              <a:ext cx="4000500" cy="76200"/>
            </a:xfrm>
            <a:prstGeom prst="roundRect">
              <a:avLst>
                <a:gd fmla="val 50000" name="adj"/>
              </a:avLst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4"/>
            <p:cNvSpPr txBox="1"/>
            <p:nvPr/>
          </p:nvSpPr>
          <p:spPr>
            <a:xfrm>
              <a:off x="228600" y="228600"/>
              <a:ext cx="35433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2563E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Single-Level</a:t>
              </a:r>
              <a:endParaRPr b="1" sz="1050">
                <a:solidFill>
                  <a:srgbClr val="2563E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Flat Workflow</a:t>
              </a:r>
              <a:endParaRPr b="1" sz="180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25">
                  <a:solidFill>
                    <a:srgbClr val="4A5568"/>
                  </a:solidFill>
                  <a:latin typeface="DM Sans"/>
                  <a:ea typeface="DM Sans"/>
                  <a:cs typeface="DM Sans"/>
                  <a:sym typeface="DM Sans"/>
                </a:rPr>
                <a:t>One agent handles all tasks directly (like a flat startup structure).</a:t>
              </a:r>
              <a:endParaRPr b="0" sz="1125">
                <a:solidFill>
                  <a:srgbClr val="4A5568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grpSp>
          <p:nvGrpSpPr>
            <p:cNvPr id="229" name="Google Shape;229;p24"/>
            <p:cNvGrpSpPr/>
            <p:nvPr/>
          </p:nvGrpSpPr>
          <p:grpSpPr>
            <a:xfrm>
              <a:off x="228600" y="1428750"/>
              <a:ext cx="3543300" cy="1428900"/>
              <a:chOff x="0" y="0"/>
              <a:chExt cx="3543300" cy="1428900"/>
            </a:xfrm>
          </p:grpSpPr>
          <p:sp>
            <p:nvSpPr>
              <p:cNvPr id="230" name="Google Shape;230;p24"/>
              <p:cNvSpPr/>
              <p:nvPr/>
            </p:nvSpPr>
            <p:spPr>
              <a:xfrm>
                <a:off x="0" y="0"/>
                <a:ext cx="3543300" cy="1428900"/>
              </a:xfrm>
              <a:prstGeom prst="roundRect">
                <a:avLst>
                  <a:gd fmla="val 5333" name="adj"/>
                </a:avLst>
              </a:prstGeom>
              <a:solidFill>
                <a:srgbClr val="F8F9FA"/>
              </a:solidFill>
              <a:ln cap="flat" cmpd="sng" w="9525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24"/>
              <p:cNvSpPr/>
              <p:nvPr/>
            </p:nvSpPr>
            <p:spPr>
              <a:xfrm>
                <a:off x="142875" y="571500"/>
                <a:ext cx="333300" cy="285900"/>
              </a:xfrm>
              <a:prstGeom prst="roundRect">
                <a:avLst>
                  <a:gd fmla="val 20000" name="adj"/>
                </a:avLst>
              </a:prstGeom>
              <a:solidFill>
                <a:srgbClr val="4ECDC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24"/>
              <p:cNvSpPr txBox="1"/>
              <p:nvPr/>
            </p:nvSpPr>
            <p:spPr>
              <a:xfrm>
                <a:off x="142875" y="571500"/>
                <a:ext cx="3333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900">
                    <a:solidFill>
                      <a:srgbClr val="1A1A24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IN</a:t>
                </a:r>
                <a:endParaRPr b="1" sz="900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endParaRPr>
              </a:p>
            </p:txBody>
          </p:sp>
          <p:pic>
            <p:nvPicPr>
              <p:cNvPr id="233" name="Google Shape;233;p2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76250" y="671513"/>
                <a:ext cx="319200" cy="858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34" name="Google Shape;234;p24"/>
              <p:cNvSpPr/>
              <p:nvPr/>
            </p:nvSpPr>
            <p:spPr>
              <a:xfrm>
                <a:off x="857250" y="428625"/>
                <a:ext cx="952500" cy="571500"/>
              </a:xfrm>
              <a:prstGeom prst="roundRect">
                <a:avLst>
                  <a:gd fmla="val 13333" name="adj"/>
                </a:avLst>
              </a:prstGeom>
              <a:solidFill>
                <a:srgbClr val="2563E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" name="Google Shape;235;p24"/>
              <p:cNvSpPr txBox="1"/>
              <p:nvPr/>
            </p:nvSpPr>
            <p:spPr>
              <a:xfrm>
                <a:off x="857250" y="428625"/>
                <a:ext cx="9525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975">
                    <a:solidFill>
                      <a:srgbClr val="FFFFFF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SINGLE</a:t>
                </a:r>
                <a:br>
                  <a:rPr b="1" lang="en" sz="975">
                    <a:solidFill>
                      <a:srgbClr val="FFFFFF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</a:br>
                <a:r>
                  <a:rPr b="1" lang="en" sz="975">
                    <a:solidFill>
                      <a:srgbClr val="FFFFFF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AGENT</a:t>
                </a:r>
                <a:endParaRPr b="1" sz="975">
                  <a:solidFill>
                    <a:srgbClr val="FFFFFF"/>
                  </a:solidFill>
                  <a:latin typeface="Space Grotesk"/>
                  <a:ea typeface="Space Grotesk"/>
                  <a:cs typeface="Space Grotesk"/>
                  <a:sym typeface="Space Grotesk"/>
                </a:endParaRPr>
              </a:p>
            </p:txBody>
          </p:sp>
          <p:pic>
            <p:nvPicPr>
              <p:cNvPr id="236" name="Google Shape;236;p2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804988" y="323850"/>
                <a:ext cx="414300" cy="395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7" name="Google Shape;237;p2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809750" y="681038"/>
                <a:ext cx="409500" cy="66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8" name="Google Shape;238;p24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804988" y="709613"/>
                <a:ext cx="414300" cy="3954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39" name="Google Shape;239;p24"/>
              <p:cNvSpPr/>
              <p:nvPr/>
            </p:nvSpPr>
            <p:spPr>
              <a:xfrm>
                <a:off x="2286000" y="190500"/>
                <a:ext cx="1047900" cy="285900"/>
              </a:xfrm>
              <a:prstGeom prst="roundRect">
                <a:avLst>
                  <a:gd fmla="val 2000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2563E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" name="Google Shape;240;p24"/>
              <p:cNvSpPr txBox="1"/>
              <p:nvPr/>
            </p:nvSpPr>
            <p:spPr>
              <a:xfrm>
                <a:off x="2286000" y="190500"/>
                <a:ext cx="10479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25">
                    <a:solidFill>
                      <a:srgbClr val="1A1A24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Research Task</a:t>
                </a:r>
                <a:endParaRPr b="1" sz="82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41" name="Google Shape;241;p24"/>
              <p:cNvSpPr/>
              <p:nvPr/>
            </p:nvSpPr>
            <p:spPr>
              <a:xfrm>
                <a:off x="2286000" y="571500"/>
                <a:ext cx="1047900" cy="285900"/>
              </a:xfrm>
              <a:prstGeom prst="roundRect">
                <a:avLst>
                  <a:gd fmla="val 2000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2563E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24"/>
              <p:cNvSpPr txBox="1"/>
              <p:nvPr/>
            </p:nvSpPr>
            <p:spPr>
              <a:xfrm>
                <a:off x="2286000" y="571500"/>
                <a:ext cx="10479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25">
                    <a:solidFill>
                      <a:srgbClr val="1A1A24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Drafting Task</a:t>
                </a:r>
                <a:endParaRPr b="1" sz="82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43" name="Google Shape;243;p24"/>
              <p:cNvSpPr/>
              <p:nvPr/>
            </p:nvSpPr>
            <p:spPr>
              <a:xfrm>
                <a:off x="2286000" y="952500"/>
                <a:ext cx="1047900" cy="285900"/>
              </a:xfrm>
              <a:prstGeom prst="roundRect">
                <a:avLst>
                  <a:gd fmla="val 2000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2563E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" name="Google Shape;244;p24"/>
              <p:cNvSpPr txBox="1"/>
              <p:nvPr/>
            </p:nvSpPr>
            <p:spPr>
              <a:xfrm>
                <a:off x="2286000" y="952500"/>
                <a:ext cx="10479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25">
                    <a:solidFill>
                      <a:srgbClr val="1A1A24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Publishing Task</a:t>
                </a:r>
                <a:endParaRPr b="1" sz="82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</p:grpSp>
      </p:grpSp>
      <p:grpSp>
        <p:nvGrpSpPr>
          <p:cNvPr id="245" name="Google Shape;245;p24"/>
          <p:cNvGrpSpPr/>
          <p:nvPr/>
        </p:nvGrpSpPr>
        <p:grpSpPr>
          <a:xfrm>
            <a:off x="4762500" y="1581150"/>
            <a:ext cx="4000500" cy="3143400"/>
            <a:chOff x="0" y="0"/>
            <a:chExt cx="4000500" cy="3143400"/>
          </a:xfrm>
        </p:grpSpPr>
        <p:sp>
          <p:nvSpPr>
            <p:cNvPr id="246" name="Google Shape;246;p24"/>
            <p:cNvSpPr/>
            <p:nvPr/>
          </p:nvSpPr>
          <p:spPr>
            <a:xfrm>
              <a:off x="0" y="0"/>
              <a:ext cx="4000500" cy="3143400"/>
            </a:xfrm>
            <a:prstGeom prst="roundRect">
              <a:avLst>
                <a:gd fmla="val 3636" name="adj"/>
              </a:avLst>
            </a:prstGeom>
            <a:solidFill>
              <a:srgbClr val="FFFFFF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4"/>
            <p:cNvSpPr/>
            <p:nvPr/>
          </p:nvSpPr>
          <p:spPr>
            <a:xfrm>
              <a:off x="0" y="0"/>
              <a:ext cx="40005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4"/>
            <p:cNvSpPr txBox="1"/>
            <p:nvPr/>
          </p:nvSpPr>
          <p:spPr>
            <a:xfrm>
              <a:off x="228600" y="228600"/>
              <a:ext cx="35433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F6B6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Multi-Level</a:t>
              </a:r>
              <a:endParaRPr b="1" sz="105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Hierarchical Group</a:t>
              </a:r>
              <a:endParaRPr b="1" sz="180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25">
                  <a:solidFill>
                    <a:srgbClr val="4A5568"/>
                  </a:solidFill>
                  <a:latin typeface="DM Sans"/>
                  <a:ea typeface="DM Sans"/>
                  <a:cs typeface="DM Sans"/>
                  <a:sym typeface="DM Sans"/>
                </a:rPr>
                <a:t>A manager agent delegates tasks to specialized sub-agents (similar to a corporate hierarchy).</a:t>
              </a:r>
              <a:endParaRPr b="0" sz="1125">
                <a:solidFill>
                  <a:srgbClr val="4A5568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grpSp>
          <p:nvGrpSpPr>
            <p:cNvPr id="249" name="Google Shape;249;p24"/>
            <p:cNvGrpSpPr/>
            <p:nvPr/>
          </p:nvGrpSpPr>
          <p:grpSpPr>
            <a:xfrm>
              <a:off x="228600" y="1428750"/>
              <a:ext cx="3543300" cy="1428900"/>
              <a:chOff x="0" y="0"/>
              <a:chExt cx="3543300" cy="1428900"/>
            </a:xfrm>
          </p:grpSpPr>
          <p:sp>
            <p:nvSpPr>
              <p:cNvPr id="250" name="Google Shape;250;p24"/>
              <p:cNvSpPr/>
              <p:nvPr/>
            </p:nvSpPr>
            <p:spPr>
              <a:xfrm>
                <a:off x="0" y="0"/>
                <a:ext cx="3543300" cy="1428900"/>
              </a:xfrm>
              <a:prstGeom prst="roundRect">
                <a:avLst>
                  <a:gd fmla="val 5333" name="adj"/>
                </a:avLst>
              </a:prstGeom>
              <a:solidFill>
                <a:srgbClr val="F8F9FA"/>
              </a:solidFill>
              <a:ln cap="flat" cmpd="sng" w="9525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24"/>
              <p:cNvSpPr/>
              <p:nvPr/>
            </p:nvSpPr>
            <p:spPr>
              <a:xfrm>
                <a:off x="142875" y="571500"/>
                <a:ext cx="333300" cy="285900"/>
              </a:xfrm>
              <a:prstGeom prst="roundRect">
                <a:avLst>
                  <a:gd fmla="val 20000" name="adj"/>
                </a:avLst>
              </a:prstGeom>
              <a:solidFill>
                <a:srgbClr val="4ECDC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24"/>
              <p:cNvSpPr txBox="1"/>
              <p:nvPr/>
            </p:nvSpPr>
            <p:spPr>
              <a:xfrm>
                <a:off x="142875" y="571500"/>
                <a:ext cx="3333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900">
                    <a:solidFill>
                      <a:srgbClr val="1A1A24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IN</a:t>
                </a:r>
                <a:endParaRPr b="1" sz="900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endParaRPr>
              </a:p>
            </p:txBody>
          </p:sp>
          <p:pic>
            <p:nvPicPr>
              <p:cNvPr id="253" name="Google Shape;253;p2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76250" y="671513"/>
                <a:ext cx="319200" cy="858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4" name="Google Shape;254;p24"/>
              <p:cNvSpPr/>
              <p:nvPr/>
            </p:nvSpPr>
            <p:spPr>
              <a:xfrm>
                <a:off x="857250" y="428625"/>
                <a:ext cx="952500" cy="571500"/>
              </a:xfrm>
              <a:prstGeom prst="roundRect">
                <a:avLst>
                  <a:gd fmla="val 13333" name="adj"/>
                </a:avLst>
              </a:prstGeom>
              <a:solidFill>
                <a:srgbClr val="FF6B6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" name="Google Shape;255;p24"/>
              <p:cNvSpPr txBox="1"/>
              <p:nvPr/>
            </p:nvSpPr>
            <p:spPr>
              <a:xfrm>
                <a:off x="857250" y="428625"/>
                <a:ext cx="9525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975">
                    <a:solidFill>
                      <a:srgbClr val="FFFFFF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MANAGER</a:t>
                </a:r>
                <a:br>
                  <a:rPr b="1" lang="en" sz="975">
                    <a:solidFill>
                      <a:srgbClr val="FFFFFF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</a:br>
                <a:r>
                  <a:rPr b="1" lang="en" sz="975">
                    <a:solidFill>
                      <a:srgbClr val="FFFFFF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AGENT</a:t>
                </a:r>
                <a:endParaRPr b="1" sz="975">
                  <a:solidFill>
                    <a:srgbClr val="FFFFFF"/>
                  </a:solidFill>
                  <a:latin typeface="Space Grotesk"/>
                  <a:ea typeface="Space Grotesk"/>
                  <a:cs typeface="Space Grotesk"/>
                  <a:sym typeface="Space Grotesk"/>
                </a:endParaRPr>
              </a:p>
            </p:txBody>
          </p:sp>
          <p:pic>
            <p:nvPicPr>
              <p:cNvPr id="256" name="Google Shape;256;p24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804988" y="323850"/>
                <a:ext cx="414300" cy="395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7" name="Google Shape;257;p24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1809750" y="681038"/>
                <a:ext cx="409500" cy="66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8" name="Google Shape;258;p24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1804988" y="709613"/>
                <a:ext cx="414300" cy="3954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9" name="Google Shape;259;p24"/>
              <p:cNvSpPr/>
              <p:nvPr/>
            </p:nvSpPr>
            <p:spPr>
              <a:xfrm>
                <a:off x="2286000" y="190500"/>
                <a:ext cx="1047900" cy="285900"/>
              </a:xfrm>
              <a:prstGeom prst="roundRect">
                <a:avLst>
                  <a:gd fmla="val 2000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FF6B6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" name="Google Shape;260;p24"/>
              <p:cNvSpPr txBox="1"/>
              <p:nvPr/>
            </p:nvSpPr>
            <p:spPr>
              <a:xfrm>
                <a:off x="2286000" y="190500"/>
                <a:ext cx="10479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25">
                    <a:solidFill>
                      <a:srgbClr val="1A1A24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Research Sub</a:t>
                </a:r>
                <a:endParaRPr b="1" sz="82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61" name="Google Shape;261;p24"/>
              <p:cNvSpPr/>
              <p:nvPr/>
            </p:nvSpPr>
            <p:spPr>
              <a:xfrm>
                <a:off x="2286000" y="571500"/>
                <a:ext cx="1047900" cy="285900"/>
              </a:xfrm>
              <a:prstGeom prst="roundRect">
                <a:avLst>
                  <a:gd fmla="val 2000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FF6B6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24"/>
              <p:cNvSpPr txBox="1"/>
              <p:nvPr/>
            </p:nvSpPr>
            <p:spPr>
              <a:xfrm>
                <a:off x="2286000" y="571500"/>
                <a:ext cx="10479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25">
                    <a:solidFill>
                      <a:srgbClr val="1A1A24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Drafting Sub</a:t>
                </a:r>
                <a:endParaRPr b="1" sz="82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  <p:sp>
            <p:nvSpPr>
              <p:cNvPr id="263" name="Google Shape;263;p24"/>
              <p:cNvSpPr/>
              <p:nvPr/>
            </p:nvSpPr>
            <p:spPr>
              <a:xfrm>
                <a:off x="2286000" y="952500"/>
                <a:ext cx="1047900" cy="285900"/>
              </a:xfrm>
              <a:prstGeom prst="roundRect">
                <a:avLst>
                  <a:gd fmla="val 20000" name="adj"/>
                </a:avLst>
              </a:prstGeom>
              <a:solidFill>
                <a:srgbClr val="FFFFFF"/>
              </a:solidFill>
              <a:ln cap="flat" cmpd="sng" w="14300">
                <a:solidFill>
                  <a:srgbClr val="FF6B6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" name="Google Shape;264;p24"/>
              <p:cNvSpPr txBox="1"/>
              <p:nvPr/>
            </p:nvSpPr>
            <p:spPr>
              <a:xfrm>
                <a:off x="2286000" y="952500"/>
                <a:ext cx="10479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25">
                    <a:solidFill>
                      <a:srgbClr val="1A1A24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Publishing Sub</a:t>
                </a:r>
                <a:endParaRPr b="1" sz="82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25"/>
          <p:cNvGrpSpPr/>
          <p:nvPr/>
        </p:nvGrpSpPr>
        <p:grpSpPr>
          <a:xfrm>
            <a:off x="8343900" y="419100"/>
            <a:ext cx="495300" cy="228600"/>
            <a:chOff x="38100" y="38100"/>
            <a:chExt cx="495300" cy="228600"/>
          </a:xfrm>
        </p:grpSpPr>
        <p:sp>
          <p:nvSpPr>
            <p:cNvPr id="270" name="Google Shape;270;p25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25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5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25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4" name="Google Shape;274;p25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275" name="Google Shape;275;p25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5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25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8" name="Google Shape;278;p25"/>
          <p:cNvGrpSpPr/>
          <p:nvPr/>
        </p:nvGrpSpPr>
        <p:grpSpPr>
          <a:xfrm>
            <a:off x="381000" y="381000"/>
            <a:ext cx="7620000" cy="1076400"/>
            <a:chOff x="381000" y="381000"/>
            <a:chExt cx="7620000" cy="1076400"/>
          </a:xfrm>
        </p:grpSpPr>
        <p:sp>
          <p:nvSpPr>
            <p:cNvPr id="279" name="Google Shape;279;p25"/>
            <p:cNvSpPr txBox="1"/>
            <p:nvPr/>
          </p:nvSpPr>
          <p:spPr>
            <a:xfrm>
              <a:off x="381000" y="381000"/>
              <a:ext cx="76200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F6B6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Multi-Agent Systems</a:t>
              </a:r>
              <a:endParaRPr b="1" sz="105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280" name="Google Shape;280;p25"/>
            <p:cNvSpPr txBox="1"/>
            <p:nvPr/>
          </p:nvSpPr>
          <p:spPr>
            <a:xfrm>
              <a:off x="381000" y="647700"/>
              <a:ext cx="7620000" cy="8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98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Agent Swarms Solve Complex Multi-Step Problems</a:t>
              </a:r>
              <a:endParaRPr b="1" sz="2498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281" name="Google Shape;281;p25"/>
          <p:cNvGrpSpPr/>
          <p:nvPr/>
        </p:nvGrpSpPr>
        <p:grpSpPr>
          <a:xfrm>
            <a:off x="3905250" y="1619250"/>
            <a:ext cx="4857900" cy="3238500"/>
            <a:chOff x="3905250" y="1619250"/>
            <a:chExt cx="4857900" cy="3238500"/>
          </a:xfrm>
        </p:grpSpPr>
        <p:sp>
          <p:nvSpPr>
            <p:cNvPr id="282" name="Google Shape;282;p25"/>
            <p:cNvSpPr/>
            <p:nvPr/>
          </p:nvSpPr>
          <p:spPr>
            <a:xfrm>
              <a:off x="3905250" y="1619250"/>
              <a:ext cx="4857900" cy="3238500"/>
            </a:xfrm>
            <a:prstGeom prst="roundRect">
              <a:avLst>
                <a:gd fmla="val 3529" name="adj"/>
              </a:avLst>
            </a:prstGeom>
            <a:solidFill>
              <a:srgbClr val="FFFFFF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5"/>
            <p:cNvSpPr/>
            <p:nvPr/>
          </p:nvSpPr>
          <p:spPr>
            <a:xfrm>
              <a:off x="3905250" y="1619250"/>
              <a:ext cx="4857900" cy="76200"/>
            </a:xfrm>
            <a:prstGeom prst="roundRect">
              <a:avLst>
                <a:gd fmla="val 50000" name="adj"/>
              </a:avLst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5"/>
            <p:cNvSpPr txBox="1"/>
            <p:nvPr/>
          </p:nvSpPr>
          <p:spPr>
            <a:xfrm>
              <a:off x="4133850" y="1905000"/>
              <a:ext cx="4400700" cy="271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304800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1A1A24"/>
                </a:buClr>
                <a:buSzPts val="1200"/>
                <a:buFont typeface="DM Sans"/>
                <a:buChar char="●"/>
              </a:pPr>
              <a:r>
                <a:rPr b="0" lang="en" sz="12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Networks of highly specialized agents collaborating.</a:t>
              </a:r>
              <a:endParaRPr b="0" sz="12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304800" lvl="0" marL="457200" rtl="0" algn="l">
                <a:spcBef>
                  <a:spcPts val="1500"/>
                </a:spcBef>
                <a:spcAft>
                  <a:spcPts val="1500"/>
                </a:spcAft>
                <a:buClr>
                  <a:srgbClr val="1A1A24"/>
                </a:buClr>
                <a:buSzPts val="1200"/>
                <a:buFont typeface="DM Sans"/>
                <a:buChar char="●"/>
              </a:pPr>
              <a:r>
                <a:rPr b="1" lang="en" sz="12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Advantage:</a:t>
              </a:r>
              <a:r>
                <a:rPr b="0" lang="en" sz="12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 Solves complex, multi-step problems through decentralized cooperation and task delegation.</a:t>
              </a:r>
              <a:endParaRPr b="0" sz="12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pic>
        <p:nvPicPr>
          <p:cNvPr id="285" name="Google Shape;28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619250"/>
            <a:ext cx="3238500" cy="32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3998" cy="510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7"/>
          <p:cNvSpPr/>
          <p:nvPr/>
        </p:nvSpPr>
        <p:spPr>
          <a:xfrm>
            <a:off x="6191250" y="-476250"/>
            <a:ext cx="2857500" cy="2857500"/>
          </a:xfrm>
          <a:prstGeom prst="ellipse">
            <a:avLst/>
          </a:prstGeom>
          <a:solidFill>
            <a:srgbClr val="FFFFFF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27"/>
          <p:cNvSpPr/>
          <p:nvPr/>
        </p:nvSpPr>
        <p:spPr>
          <a:xfrm rot="900000">
            <a:off x="952500" y="3810000"/>
            <a:ext cx="1905000" cy="1905000"/>
          </a:xfrm>
          <a:prstGeom prst="roundRect">
            <a:avLst>
              <a:gd fmla="val 10000" name="adj"/>
            </a:avLst>
          </a:prstGeom>
          <a:solidFill>
            <a:srgbClr val="FFD93D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8" name="Google Shape;298;p27"/>
          <p:cNvGrpSpPr/>
          <p:nvPr/>
        </p:nvGrpSpPr>
        <p:grpSpPr>
          <a:xfrm>
            <a:off x="419100" y="419100"/>
            <a:ext cx="495300" cy="228600"/>
            <a:chOff x="38100" y="38100"/>
            <a:chExt cx="495300" cy="228600"/>
          </a:xfrm>
        </p:grpSpPr>
        <p:sp>
          <p:nvSpPr>
            <p:cNvPr id="299" name="Google Shape;299;p27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7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27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7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7"/>
          <p:cNvSpPr txBox="1"/>
          <p:nvPr/>
        </p:nvSpPr>
        <p:spPr>
          <a:xfrm>
            <a:off x="381000" y="1238250"/>
            <a:ext cx="4191000" cy="3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Agentic Application in Railway Accounts and Finance</a:t>
            </a:r>
            <a:endParaRPr b="1" sz="3000">
              <a:solidFill>
                <a:srgbClr val="FFFFFF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3998" cy="510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3998" cy="510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3998" cy="510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323;p31"/>
          <p:cNvGrpSpPr/>
          <p:nvPr/>
        </p:nvGrpSpPr>
        <p:grpSpPr>
          <a:xfrm>
            <a:off x="8382000" y="419100"/>
            <a:ext cx="495300" cy="228600"/>
            <a:chOff x="38100" y="38100"/>
            <a:chExt cx="495300" cy="228600"/>
          </a:xfrm>
        </p:grpSpPr>
        <p:sp>
          <p:nvSpPr>
            <p:cNvPr id="324" name="Google Shape;324;p31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8" name="Google Shape;328;p31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329" name="Google Shape;329;p31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31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1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2" name="Google Shape;332;p31"/>
          <p:cNvSpPr txBox="1"/>
          <p:nvPr/>
        </p:nvSpPr>
        <p:spPr>
          <a:xfrm>
            <a:off x="381000" y="381000"/>
            <a:ext cx="7620000" cy="14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rPr>
              <a:t>FINANCIAL AUTOMATION</a:t>
            </a:r>
            <a:endParaRPr b="1" sz="1200">
              <a:solidFill>
                <a:srgbClr val="FF6B6B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85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rPr>
              <a:t>Revenue Reconciliations</a:t>
            </a:r>
            <a:endParaRPr b="1" sz="2850">
              <a:solidFill>
                <a:srgbClr val="1A1A24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grpSp>
        <p:nvGrpSpPr>
          <p:cNvPr id="333" name="Google Shape;333;p31"/>
          <p:cNvGrpSpPr/>
          <p:nvPr/>
        </p:nvGrpSpPr>
        <p:grpSpPr>
          <a:xfrm>
            <a:off x="381000" y="2000250"/>
            <a:ext cx="8382000" cy="1143000"/>
            <a:chOff x="0" y="0"/>
            <a:chExt cx="8382000" cy="1143000"/>
          </a:xfrm>
        </p:grpSpPr>
        <p:sp>
          <p:nvSpPr>
            <p:cNvPr id="334" name="Google Shape;334;p31"/>
            <p:cNvSpPr/>
            <p:nvPr/>
          </p:nvSpPr>
          <p:spPr>
            <a:xfrm>
              <a:off x="0" y="0"/>
              <a:ext cx="8382000" cy="1143000"/>
            </a:xfrm>
            <a:prstGeom prst="roundRect">
              <a:avLst>
                <a:gd fmla="val 13333" name="adj"/>
              </a:avLst>
            </a:prstGeom>
            <a:solidFill>
              <a:srgbClr val="FFFFFF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31"/>
            <p:cNvSpPr/>
            <p:nvPr/>
          </p:nvSpPr>
          <p:spPr>
            <a:xfrm>
              <a:off x="152400" y="152400"/>
              <a:ext cx="57300" cy="838200"/>
            </a:xfrm>
            <a:prstGeom prst="roundRect">
              <a:avLst>
                <a:gd fmla="val 50000" name="adj"/>
              </a:avLst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36" name="Google Shape;336;p31"/>
            <p:cNvGrpSpPr/>
            <p:nvPr/>
          </p:nvGrpSpPr>
          <p:grpSpPr>
            <a:xfrm>
              <a:off x="438150" y="442913"/>
              <a:ext cx="395213" cy="257100"/>
              <a:chOff x="38100" y="100013"/>
              <a:chExt cx="395213" cy="257100"/>
            </a:xfrm>
          </p:grpSpPr>
          <p:sp>
            <p:nvSpPr>
              <p:cNvPr id="337" name="Google Shape;337;p31"/>
              <p:cNvSpPr/>
              <p:nvPr/>
            </p:nvSpPr>
            <p:spPr>
              <a:xfrm>
                <a:off x="38100" y="114300"/>
                <a:ext cx="228600" cy="228600"/>
              </a:xfrm>
              <a:prstGeom prst="ellipse">
                <a:avLst/>
              </a:prstGeom>
              <a:solidFill>
                <a:srgbClr val="000000">
                  <a:alpha val="0"/>
                </a:srgbClr>
              </a:solidFill>
              <a:ln cap="flat" cmpd="sng" w="23825">
                <a:solidFill>
                  <a:srgbClr val="2563E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338" name="Google Shape;338;p31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76213" y="100013"/>
                <a:ext cx="257100" cy="2571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9" name="Google Shape;339;p31"/>
              <p:cNvSpPr/>
              <p:nvPr/>
            </p:nvSpPr>
            <p:spPr>
              <a:xfrm>
                <a:off x="180975" y="190500"/>
                <a:ext cx="1047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3636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1A1A2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40" name="Google Shape;340;p31"/>
            <p:cNvSpPr txBox="1"/>
            <p:nvPr/>
          </p:nvSpPr>
          <p:spPr>
            <a:xfrm>
              <a:off x="1047750" y="152400"/>
              <a:ext cx="7048500" cy="8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rgbClr val="2563E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Core Application</a:t>
              </a:r>
              <a:br>
                <a:rPr b="0"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</a:br>
              <a:r>
                <a:rPr b="0"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Automates station balance sheet checking and matching passenger earnings with banking data.</a:t>
              </a:r>
              <a:endParaRPr b="0" sz="13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341" name="Google Shape;341;p31"/>
          <p:cNvGrpSpPr/>
          <p:nvPr/>
        </p:nvGrpSpPr>
        <p:grpSpPr>
          <a:xfrm>
            <a:off x="381000" y="3429000"/>
            <a:ext cx="8382000" cy="1143000"/>
            <a:chOff x="0" y="0"/>
            <a:chExt cx="8382000" cy="1143000"/>
          </a:xfrm>
        </p:grpSpPr>
        <p:sp>
          <p:nvSpPr>
            <p:cNvPr id="342" name="Google Shape;342;p31"/>
            <p:cNvSpPr/>
            <p:nvPr/>
          </p:nvSpPr>
          <p:spPr>
            <a:xfrm>
              <a:off x="0" y="0"/>
              <a:ext cx="8382000" cy="1143000"/>
            </a:xfrm>
            <a:prstGeom prst="roundRect">
              <a:avLst>
                <a:gd fmla="val 13333" name="adj"/>
              </a:avLst>
            </a:prstGeom>
            <a:solidFill>
              <a:srgbClr val="FFFFFF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1"/>
            <p:cNvSpPr/>
            <p:nvPr/>
          </p:nvSpPr>
          <p:spPr>
            <a:xfrm>
              <a:off x="152400" y="152400"/>
              <a:ext cx="57300" cy="838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44" name="Google Shape;344;p31"/>
            <p:cNvGrpSpPr/>
            <p:nvPr/>
          </p:nvGrpSpPr>
          <p:grpSpPr>
            <a:xfrm>
              <a:off x="466725" y="428625"/>
              <a:ext cx="343050" cy="247800"/>
              <a:chOff x="66675" y="85725"/>
              <a:chExt cx="343050" cy="247800"/>
            </a:xfrm>
          </p:grpSpPr>
          <p:sp>
            <p:nvSpPr>
              <p:cNvPr id="345" name="Google Shape;345;p31"/>
              <p:cNvSpPr/>
              <p:nvPr/>
            </p:nvSpPr>
            <p:spPr>
              <a:xfrm>
                <a:off x="95250" y="114300"/>
                <a:ext cx="285900" cy="190500"/>
              </a:xfrm>
              <a:custGeom>
                <a:rect b="b" l="l" r="r" t="t"/>
                <a:pathLst>
                  <a:path extrusionOk="0" h="120000" w="120000">
                    <a:moveTo>
                      <a:pt x="0" y="120000"/>
                    </a:moveTo>
                    <a:lnTo>
                      <a:pt x="40000" y="48000"/>
                    </a:lnTo>
                    <a:lnTo>
                      <a:pt x="72000" y="72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8575">
                <a:solidFill>
                  <a:srgbClr val="FF6B6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" name="Google Shape;346;p31"/>
              <p:cNvSpPr/>
              <p:nvPr/>
            </p:nvSpPr>
            <p:spPr>
              <a:xfrm>
                <a:off x="304800" y="114300"/>
                <a:ext cx="76200" cy="762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8575">
                <a:solidFill>
                  <a:srgbClr val="FF6B6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" name="Google Shape;347;p31"/>
              <p:cNvSpPr/>
              <p:nvPr/>
            </p:nvSpPr>
            <p:spPr>
              <a:xfrm>
                <a:off x="66675" y="276225"/>
                <a:ext cx="57300" cy="57300"/>
              </a:xfrm>
              <a:prstGeom prst="ellipse">
                <a:avLst/>
              </a:prstGeom>
              <a:solidFill>
                <a:srgbClr val="1A1A2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" name="Google Shape;348;p31"/>
              <p:cNvSpPr/>
              <p:nvPr/>
            </p:nvSpPr>
            <p:spPr>
              <a:xfrm>
                <a:off x="161925" y="161925"/>
                <a:ext cx="57300" cy="57300"/>
              </a:xfrm>
              <a:prstGeom prst="ellipse">
                <a:avLst/>
              </a:prstGeom>
              <a:solidFill>
                <a:srgbClr val="1A1A2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" name="Google Shape;349;p31"/>
              <p:cNvSpPr/>
              <p:nvPr/>
            </p:nvSpPr>
            <p:spPr>
              <a:xfrm>
                <a:off x="238125" y="200025"/>
                <a:ext cx="57300" cy="57300"/>
              </a:xfrm>
              <a:prstGeom prst="ellipse">
                <a:avLst/>
              </a:prstGeom>
              <a:solidFill>
                <a:srgbClr val="1A1A2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" name="Google Shape;350;p31"/>
              <p:cNvSpPr/>
              <p:nvPr/>
            </p:nvSpPr>
            <p:spPr>
              <a:xfrm>
                <a:off x="352425" y="85725"/>
                <a:ext cx="57300" cy="57300"/>
              </a:xfrm>
              <a:prstGeom prst="ellipse">
                <a:avLst/>
              </a:prstGeom>
              <a:solidFill>
                <a:srgbClr val="1A1A2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51" name="Google Shape;351;p31"/>
            <p:cNvSpPr txBox="1"/>
            <p:nvPr/>
          </p:nvSpPr>
          <p:spPr>
            <a:xfrm>
              <a:off x="1047750" y="152400"/>
              <a:ext cx="7048500" cy="8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rgbClr val="FF6B6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Impact</a:t>
              </a:r>
              <a:br>
                <a:rPr b="0"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</a:br>
              <a:r>
                <a:rPr b="0"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Detects mismatches early and reduces reconciliation turnaround times.</a:t>
              </a:r>
              <a:endParaRPr b="0" sz="13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7" name="Google Shape;357;p32"/>
          <p:cNvGrpSpPr/>
          <p:nvPr/>
        </p:nvGrpSpPr>
        <p:grpSpPr>
          <a:xfrm>
            <a:off x="8267700" y="419100"/>
            <a:ext cx="495300" cy="228600"/>
            <a:chOff x="38100" y="38100"/>
            <a:chExt cx="495300" cy="228600"/>
          </a:xfrm>
        </p:grpSpPr>
        <p:sp>
          <p:nvSpPr>
            <p:cNvPr id="358" name="Google Shape;358;p32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2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2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2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2" name="Google Shape;362;p32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363" name="Google Shape;363;p32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2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2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6" name="Google Shape;366;p32"/>
          <p:cNvSpPr txBox="1"/>
          <p:nvPr/>
        </p:nvSpPr>
        <p:spPr>
          <a:xfrm>
            <a:off x="381000" y="381000"/>
            <a:ext cx="76200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Compliance Automation</a:t>
            </a:r>
            <a:endParaRPr b="1" sz="1050">
              <a:solidFill>
                <a:srgbClr val="FF6B6B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255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Agents for Continuous Policy Compliance</a:t>
            </a:r>
            <a:endParaRPr b="1" sz="2550">
              <a:solidFill>
                <a:srgbClr val="1A1A24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67" name="Google Shape;367;p32"/>
          <p:cNvSpPr txBox="1"/>
          <p:nvPr/>
        </p:nvSpPr>
        <p:spPr>
          <a:xfrm>
            <a:off x="381000" y="1524000"/>
            <a:ext cx="4572000" cy="3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50">
                <a:solidFill>
                  <a:srgbClr val="2563EB"/>
                </a:solidFill>
                <a:latin typeface="Space Grotesk"/>
                <a:ea typeface="Space Grotesk"/>
                <a:cs typeface="Space Grotesk"/>
                <a:sym typeface="Space Grotesk"/>
              </a:rPr>
              <a:t>Automated Financial Guardrails</a:t>
            </a:r>
            <a:endParaRPr b="1" sz="1650">
              <a:solidFill>
                <a:srgbClr val="2563EB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" sz="12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rPr>
              <a:t>Deploying dedicated AI agents ensures 100% coverage of financial transactions, shifting compliance from reactive auditing to real-time, continuous enforcement.</a:t>
            </a:r>
            <a:endParaRPr b="0" sz="1200">
              <a:solidFill>
                <a:srgbClr val="1A1A2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1500"/>
              </a:spcBef>
              <a:spcAft>
                <a:spcPts val="0"/>
              </a:spcAft>
              <a:buClr>
                <a:srgbClr val="1A1A24"/>
              </a:buClr>
              <a:buSzPts val="1200"/>
              <a:buFont typeface="DM Sans"/>
              <a:buChar char="●"/>
            </a:pPr>
            <a:r>
              <a:rPr b="1" lang="en" sz="12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rPr>
              <a:t>Core Application:</a:t>
            </a:r>
            <a:r>
              <a:rPr b="0" lang="en" sz="12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rPr>
              <a:t> Auditing contractor bills, TA claims, and purchase orders against financial code rules.</a:t>
            </a:r>
            <a:endParaRPr b="0" sz="1200">
              <a:solidFill>
                <a:srgbClr val="1A1A2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1200"/>
              </a:spcAft>
              <a:buClr>
                <a:srgbClr val="1A1A24"/>
              </a:buClr>
              <a:buSzPts val="1200"/>
              <a:buFont typeface="DM Sans"/>
              <a:buChar char="●"/>
            </a:pPr>
            <a:r>
              <a:rPr b="1" lang="en" sz="12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rPr>
              <a:t>Compliance Impact:</a:t>
            </a:r>
            <a:r>
              <a:rPr b="0" lang="en" sz="12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rPr>
              <a:t> Enforces continuous compliance and flags policy violations instantly, mitigating financial risk.</a:t>
            </a:r>
            <a:endParaRPr b="0" sz="1200">
              <a:solidFill>
                <a:srgbClr val="1A1A2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68" name="Google Shape;36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0" y="1524000"/>
            <a:ext cx="3238500" cy="32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3998" cy="510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33"/>
          <p:cNvGrpSpPr/>
          <p:nvPr/>
        </p:nvGrpSpPr>
        <p:grpSpPr>
          <a:xfrm>
            <a:off x="8420100" y="419100"/>
            <a:ext cx="495300" cy="228600"/>
            <a:chOff x="38100" y="38100"/>
            <a:chExt cx="495300" cy="228600"/>
          </a:xfrm>
        </p:grpSpPr>
        <p:sp>
          <p:nvSpPr>
            <p:cNvPr id="374" name="Google Shape;374;p33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3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3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3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8" name="Google Shape;378;p33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379" name="Google Shape;379;p33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3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2" name="Google Shape;382;p33"/>
          <p:cNvSpPr txBox="1"/>
          <p:nvPr/>
        </p:nvSpPr>
        <p:spPr>
          <a:xfrm>
            <a:off x="381000" y="381000"/>
            <a:ext cx="76200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rPr>
              <a:t>Budgeting &amp; Forecasting</a:t>
            </a:r>
            <a:endParaRPr b="1" sz="3000">
              <a:solidFill>
                <a:srgbClr val="1A1A24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grpSp>
        <p:nvGrpSpPr>
          <p:cNvPr id="383" name="Google Shape;383;p33"/>
          <p:cNvGrpSpPr/>
          <p:nvPr/>
        </p:nvGrpSpPr>
        <p:grpSpPr>
          <a:xfrm>
            <a:off x="476250" y="1524000"/>
            <a:ext cx="8191500" cy="3238500"/>
            <a:chOff x="0" y="0"/>
            <a:chExt cx="8191500" cy="3238500"/>
          </a:xfrm>
        </p:grpSpPr>
        <p:sp>
          <p:nvSpPr>
            <p:cNvPr id="384" name="Google Shape;384;p33"/>
            <p:cNvSpPr txBox="1"/>
            <p:nvPr/>
          </p:nvSpPr>
          <p:spPr>
            <a:xfrm>
              <a:off x="0" y="0"/>
              <a:ext cx="45720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2563E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Transition to Automated Budgets</a:t>
              </a:r>
              <a:endParaRPr b="1" sz="1600">
                <a:solidFill>
                  <a:srgbClr val="2563E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2563EB"/>
                  </a:solidFill>
                  <a:latin typeface="DM Sans"/>
                  <a:ea typeface="DM Sans"/>
                  <a:cs typeface="DM Sans"/>
                  <a:sym typeface="DM Sans"/>
                </a:rPr>
                <a:t>•</a:t>
              </a:r>
              <a:r>
                <a:rPr lang="en" sz="1350">
                  <a:solidFill>
                    <a:srgbClr val="4A5568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b="1"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Analysis:</a:t>
              </a:r>
              <a:r>
                <a:rPr lang="en" sz="1350">
                  <a:solidFill>
                    <a:srgbClr val="4A5568"/>
                  </a:solidFill>
                  <a:latin typeface="DM Sans"/>
                  <a:ea typeface="DM Sans"/>
                  <a:cs typeface="DM Sans"/>
                  <a:sym typeface="DM Sans"/>
                </a:rPr>
                <a:t> Analyze historical budget data and spending.</a:t>
              </a:r>
              <a:endParaRPr sz="1350">
                <a:solidFill>
                  <a:srgbClr val="4A5568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2100"/>
                </a:spcBef>
                <a:spcAft>
                  <a:spcPts val="2100"/>
                </a:spcAft>
                <a:buNone/>
              </a:pPr>
              <a:r>
                <a:rPr b="1" lang="en" sz="1350">
                  <a:solidFill>
                    <a:srgbClr val="FF6B6B"/>
                  </a:solidFill>
                  <a:latin typeface="DM Sans"/>
                  <a:ea typeface="DM Sans"/>
                  <a:cs typeface="DM Sans"/>
                  <a:sym typeface="DM Sans"/>
                </a:rPr>
                <a:t>•</a:t>
              </a:r>
              <a:r>
                <a:rPr lang="en" sz="1350">
                  <a:solidFill>
                    <a:srgbClr val="4A5568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b="1"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Prediction:</a:t>
              </a:r>
              <a:r>
                <a:rPr lang="en" sz="1350">
                  <a:solidFill>
                    <a:srgbClr val="4A5568"/>
                  </a:solidFill>
                  <a:latin typeface="DM Sans"/>
                  <a:ea typeface="DM Sans"/>
                  <a:cs typeface="DM Sans"/>
                  <a:sym typeface="DM Sans"/>
                </a:rPr>
                <a:t> Predict future traffic earnings, expenditure trends, and budget needs with higher predictive accuracy.</a:t>
              </a:r>
              <a:endParaRPr sz="1350">
                <a:solidFill>
                  <a:srgbClr val="4A5568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id="385" name="Google Shape;385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53000" y="0"/>
              <a:ext cx="3238500" cy="32385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6" name="Google Shape;386;p33"/>
          <p:cNvGrpSpPr/>
          <p:nvPr/>
        </p:nvGrpSpPr>
        <p:grpSpPr>
          <a:xfrm>
            <a:off x="793437" y="3660496"/>
            <a:ext cx="3914737" cy="854671"/>
            <a:chOff x="4953000" y="3286125"/>
            <a:chExt cx="3524250" cy="1000200"/>
          </a:xfrm>
        </p:grpSpPr>
        <p:sp>
          <p:nvSpPr>
            <p:cNvPr id="387" name="Google Shape;387;p33"/>
            <p:cNvSpPr/>
            <p:nvPr/>
          </p:nvSpPr>
          <p:spPr>
            <a:xfrm>
              <a:off x="4953000" y="3286125"/>
              <a:ext cx="952500" cy="1000200"/>
            </a:xfrm>
            <a:prstGeom prst="roundRect">
              <a:avLst>
                <a:gd fmla="val 12000" name="adj"/>
              </a:avLst>
            </a:prstGeom>
            <a:solidFill>
              <a:srgbClr val="FFFFFF"/>
            </a:solidFill>
            <a:ln cap="flat" cmpd="sng" w="19050">
              <a:solidFill>
                <a:srgbClr val="2563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88" name="Google Shape;388;p33"/>
            <p:cNvCxnSpPr/>
            <p:nvPr/>
          </p:nvCxnSpPr>
          <p:spPr>
            <a:xfrm>
              <a:off x="5943600" y="3781425"/>
              <a:ext cx="257100" cy="0"/>
            </a:xfrm>
            <a:prstGeom prst="straightConnector1">
              <a:avLst/>
            </a:prstGeom>
            <a:solidFill>
              <a:srgbClr val="FFFFFF"/>
            </a:solidFill>
            <a:ln cap="flat" cmpd="sng" w="28575">
              <a:solidFill>
                <a:srgbClr val="FF6B6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89" name="Google Shape;389;p33"/>
            <p:cNvSpPr/>
            <p:nvPr/>
          </p:nvSpPr>
          <p:spPr>
            <a:xfrm>
              <a:off x="6238875" y="3286125"/>
              <a:ext cx="952500" cy="1000200"/>
            </a:xfrm>
            <a:prstGeom prst="roundRect">
              <a:avLst>
                <a:gd fmla="val 12000" name="adj"/>
              </a:avLst>
            </a:prstGeom>
            <a:solidFill>
              <a:srgbClr val="FFD93D"/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90" name="Google Shape;390;p33"/>
            <p:cNvCxnSpPr/>
            <p:nvPr/>
          </p:nvCxnSpPr>
          <p:spPr>
            <a:xfrm>
              <a:off x="7229475" y="3781425"/>
              <a:ext cx="257100" cy="0"/>
            </a:xfrm>
            <a:prstGeom prst="straightConnector1">
              <a:avLst/>
            </a:prstGeom>
            <a:solidFill>
              <a:srgbClr val="FFFFFF"/>
            </a:solidFill>
            <a:ln cap="flat" cmpd="sng" w="28575">
              <a:solidFill>
                <a:srgbClr val="2563E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91" name="Google Shape;391;p33"/>
            <p:cNvSpPr/>
            <p:nvPr/>
          </p:nvSpPr>
          <p:spPr>
            <a:xfrm>
              <a:off x="7524750" y="3286125"/>
              <a:ext cx="952500" cy="1000200"/>
            </a:xfrm>
            <a:prstGeom prst="roundRect">
              <a:avLst>
                <a:gd fmla="val 12000" name="adj"/>
              </a:avLst>
            </a:prstGeom>
            <a:solidFill>
              <a:srgbClr val="FFFFFF"/>
            </a:solidFill>
            <a:ln cap="flat" cmpd="sng" w="19050">
              <a:solidFill>
                <a:srgbClr val="FF6B6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3"/>
            <p:cNvSpPr txBox="1"/>
            <p:nvPr/>
          </p:nvSpPr>
          <p:spPr>
            <a:xfrm>
              <a:off x="5000625" y="3333750"/>
              <a:ext cx="857400" cy="9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Historical</a:t>
              </a:r>
              <a:b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</a:br>
              <a: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Budget</a:t>
              </a:r>
              <a:b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</a:br>
              <a: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Data</a:t>
              </a:r>
              <a:endParaRPr b="1" sz="975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93" name="Google Shape;393;p33"/>
            <p:cNvSpPr/>
            <p:nvPr/>
          </p:nvSpPr>
          <p:spPr>
            <a:xfrm>
              <a:off x="6162675" y="3733800"/>
              <a:ext cx="66600" cy="954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6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3"/>
            <p:cNvSpPr txBox="1"/>
            <p:nvPr/>
          </p:nvSpPr>
          <p:spPr>
            <a:xfrm>
              <a:off x="6286500" y="3333750"/>
              <a:ext cx="857400" cy="9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AI</a:t>
              </a:r>
              <a:b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</a:br>
              <a: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Prediction</a:t>
              </a:r>
              <a:b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</a:br>
              <a:r>
                <a:rPr b="1" lang="en" sz="975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Engine</a:t>
              </a:r>
              <a:endParaRPr b="1" sz="975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95" name="Google Shape;395;p33"/>
            <p:cNvSpPr txBox="1"/>
            <p:nvPr/>
          </p:nvSpPr>
          <p:spPr>
            <a:xfrm>
              <a:off x="7572375" y="3333750"/>
              <a:ext cx="857400" cy="9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Future</a:t>
              </a:r>
              <a:br>
                <a:rPr b="1" lang="en" sz="9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</a:br>
              <a:r>
                <a:rPr b="1" lang="en" sz="9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Earnings &amp;</a:t>
              </a:r>
              <a:br>
                <a:rPr b="1" lang="en" sz="9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</a:br>
              <a:r>
                <a:rPr b="1" lang="en" sz="9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Trends</a:t>
              </a:r>
              <a:endParaRPr b="1" sz="9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96" name="Google Shape;396;p33"/>
            <p:cNvSpPr/>
            <p:nvPr/>
          </p:nvSpPr>
          <p:spPr>
            <a:xfrm>
              <a:off x="7448550" y="3733800"/>
              <a:ext cx="66600" cy="954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6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34"/>
          <p:cNvGrpSpPr/>
          <p:nvPr/>
        </p:nvGrpSpPr>
        <p:grpSpPr>
          <a:xfrm>
            <a:off x="8420100" y="419100"/>
            <a:ext cx="495300" cy="228600"/>
            <a:chOff x="38100" y="38100"/>
            <a:chExt cx="495300" cy="228600"/>
          </a:xfrm>
        </p:grpSpPr>
        <p:sp>
          <p:nvSpPr>
            <p:cNvPr id="402" name="Google Shape;402;p34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4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4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4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6" name="Google Shape;406;p34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407" name="Google Shape;407;p34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4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4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0" name="Google Shape;410;p34"/>
          <p:cNvGrpSpPr/>
          <p:nvPr/>
        </p:nvGrpSpPr>
        <p:grpSpPr>
          <a:xfrm>
            <a:off x="381000" y="381000"/>
            <a:ext cx="7620000" cy="1086000"/>
            <a:chOff x="0" y="0"/>
            <a:chExt cx="7620000" cy="1086000"/>
          </a:xfrm>
        </p:grpSpPr>
        <p:sp>
          <p:nvSpPr>
            <p:cNvPr id="411" name="Google Shape;411;p34"/>
            <p:cNvSpPr txBox="1"/>
            <p:nvPr/>
          </p:nvSpPr>
          <p:spPr>
            <a:xfrm>
              <a:off x="0" y="0"/>
              <a:ext cx="76200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450"/>
                </a:spcAft>
                <a:buNone/>
              </a:pPr>
              <a:r>
                <a:rPr b="1" lang="en" sz="1100">
                  <a:solidFill>
                    <a:srgbClr val="FF6B6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IRAS Case Study</a:t>
              </a:r>
              <a:endParaRPr b="1" sz="110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412" name="Google Shape;412;p34"/>
            <p:cNvSpPr txBox="1"/>
            <p:nvPr/>
          </p:nvSpPr>
          <p:spPr>
            <a:xfrm>
              <a:off x="0" y="228600"/>
              <a:ext cx="76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Payroll &amp; Pension Audits</a:t>
              </a:r>
              <a:endParaRPr b="1" sz="300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413" name="Google Shape;413;p34"/>
          <p:cNvGrpSpPr/>
          <p:nvPr/>
        </p:nvGrpSpPr>
        <p:grpSpPr>
          <a:xfrm>
            <a:off x="381000" y="1571625"/>
            <a:ext cx="8382150" cy="3143400"/>
            <a:chOff x="0" y="0"/>
            <a:chExt cx="8382150" cy="3143400"/>
          </a:xfrm>
        </p:grpSpPr>
        <p:grpSp>
          <p:nvGrpSpPr>
            <p:cNvPr id="414" name="Google Shape;414;p34"/>
            <p:cNvGrpSpPr/>
            <p:nvPr/>
          </p:nvGrpSpPr>
          <p:grpSpPr>
            <a:xfrm>
              <a:off x="0" y="0"/>
              <a:ext cx="3905400" cy="3143400"/>
              <a:chOff x="0" y="0"/>
              <a:chExt cx="3905400" cy="3143400"/>
            </a:xfrm>
          </p:grpSpPr>
          <p:sp>
            <p:nvSpPr>
              <p:cNvPr id="415" name="Google Shape;415;p34"/>
              <p:cNvSpPr/>
              <p:nvPr/>
            </p:nvSpPr>
            <p:spPr>
              <a:xfrm>
                <a:off x="0" y="0"/>
                <a:ext cx="3905400" cy="3143400"/>
              </a:xfrm>
              <a:prstGeom prst="roundRect">
                <a:avLst>
                  <a:gd fmla="val 3636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6" name="Google Shape;416;p34"/>
              <p:cNvSpPr/>
              <p:nvPr/>
            </p:nvSpPr>
            <p:spPr>
              <a:xfrm>
                <a:off x="0" y="0"/>
                <a:ext cx="3905400" cy="76200"/>
              </a:xfrm>
              <a:prstGeom prst="roundRect">
                <a:avLst>
                  <a:gd fmla="val 50000" name="adj"/>
                </a:avLst>
              </a:prstGeom>
              <a:solidFill>
                <a:srgbClr val="FF6B6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7" name="Google Shape;417;p34"/>
              <p:cNvSpPr txBox="1"/>
              <p:nvPr/>
            </p:nvSpPr>
            <p:spPr>
              <a:xfrm>
                <a:off x="228600" y="342900"/>
                <a:ext cx="3448200" cy="257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000">
                    <a:solidFill>
                      <a:srgbClr val="FF6B6B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Payroll Audits</a:t>
                </a:r>
                <a:endParaRPr b="1" sz="2000">
                  <a:solidFill>
                    <a:srgbClr val="FF6B6B"/>
                  </a:solidFill>
                  <a:latin typeface="Space Grotesk"/>
                  <a:ea typeface="Space Grotesk"/>
                  <a:cs typeface="Space Grotesk"/>
                  <a:sym typeface="Space Grotesk"/>
                </a:endParaRPr>
              </a:p>
              <a:p>
                <a:pPr indent="0" lvl="0" marL="0" rtl="0" algn="l">
                  <a:spcBef>
                    <a:spcPts val="1800"/>
                  </a:spcBef>
                  <a:spcAft>
                    <a:spcPts val="900"/>
                  </a:spcAft>
                  <a:buNone/>
                </a:pPr>
                <a:r>
                  <a:rPr b="0" lang="en" sz="1400">
                    <a:solidFill>
                      <a:srgbClr val="1A1A24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Automatically cross-check staff payroll lists to eliminate overpayments.</a:t>
                </a:r>
                <a:endParaRPr b="0" sz="14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</p:grpSp>
        <p:grpSp>
          <p:nvGrpSpPr>
            <p:cNvPr id="418" name="Google Shape;418;p34"/>
            <p:cNvGrpSpPr/>
            <p:nvPr/>
          </p:nvGrpSpPr>
          <p:grpSpPr>
            <a:xfrm>
              <a:off x="4476750" y="0"/>
              <a:ext cx="3905400" cy="3143400"/>
              <a:chOff x="0" y="0"/>
              <a:chExt cx="3905400" cy="3143400"/>
            </a:xfrm>
          </p:grpSpPr>
          <p:sp>
            <p:nvSpPr>
              <p:cNvPr id="419" name="Google Shape;419;p34"/>
              <p:cNvSpPr/>
              <p:nvPr/>
            </p:nvSpPr>
            <p:spPr>
              <a:xfrm>
                <a:off x="0" y="0"/>
                <a:ext cx="3905400" cy="3143400"/>
              </a:xfrm>
              <a:prstGeom prst="roundRect">
                <a:avLst>
                  <a:gd fmla="val 3636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0" name="Google Shape;420;p34"/>
              <p:cNvSpPr/>
              <p:nvPr/>
            </p:nvSpPr>
            <p:spPr>
              <a:xfrm>
                <a:off x="0" y="0"/>
                <a:ext cx="3905400" cy="76200"/>
              </a:xfrm>
              <a:prstGeom prst="roundRect">
                <a:avLst>
                  <a:gd fmla="val 50000" name="adj"/>
                </a:avLst>
              </a:prstGeom>
              <a:solidFill>
                <a:srgbClr val="2563E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1" name="Google Shape;421;p34"/>
              <p:cNvSpPr txBox="1"/>
              <p:nvPr/>
            </p:nvSpPr>
            <p:spPr>
              <a:xfrm>
                <a:off x="228600" y="342900"/>
                <a:ext cx="3448200" cy="257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000">
                    <a:solidFill>
                      <a:srgbClr val="2563EB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Pension Audits</a:t>
                </a:r>
                <a:endParaRPr b="1" sz="2000">
                  <a:solidFill>
                    <a:srgbClr val="2563EB"/>
                  </a:solidFill>
                  <a:latin typeface="Space Grotesk"/>
                  <a:ea typeface="Space Grotesk"/>
                  <a:cs typeface="Space Grotesk"/>
                  <a:sym typeface="Space Grotesk"/>
                </a:endParaRPr>
              </a:p>
              <a:p>
                <a:pPr indent="0" lvl="0" marL="0" rtl="0" algn="l">
                  <a:spcBef>
                    <a:spcPts val="1800"/>
                  </a:spcBef>
                  <a:spcAft>
                    <a:spcPts val="900"/>
                  </a:spcAft>
                  <a:buNone/>
                </a:pPr>
                <a:r>
                  <a:rPr b="0" lang="en" sz="1400">
                    <a:solidFill>
                      <a:srgbClr val="1A1A24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Validate monthly pension disbursements against pay commission frameworks and historical records.</a:t>
                </a:r>
                <a:endParaRPr b="0" sz="14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7" name="Google Shape;427;p35"/>
          <p:cNvGrpSpPr/>
          <p:nvPr/>
        </p:nvGrpSpPr>
        <p:grpSpPr>
          <a:xfrm>
            <a:off x="8496300" y="419100"/>
            <a:ext cx="495300" cy="228600"/>
            <a:chOff x="38100" y="38100"/>
            <a:chExt cx="495300" cy="228600"/>
          </a:xfrm>
        </p:grpSpPr>
        <p:sp>
          <p:nvSpPr>
            <p:cNvPr id="428" name="Google Shape;428;p35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5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5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5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2" name="Google Shape;432;p35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433" name="Google Shape;433;p35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5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5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6" name="Google Shape;436;p35"/>
          <p:cNvSpPr/>
          <p:nvPr/>
        </p:nvSpPr>
        <p:spPr>
          <a:xfrm rot="2700000">
            <a:off x="-333450" y="3416"/>
            <a:ext cx="476400" cy="476400"/>
          </a:xfrm>
          <a:prstGeom prst="roundRect">
            <a:avLst>
              <a:gd fmla="val 20000" name="adj"/>
            </a:avLst>
          </a:prstGeom>
          <a:solidFill>
            <a:srgbClr val="FFD93D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35"/>
          <p:cNvSpPr/>
          <p:nvPr/>
        </p:nvSpPr>
        <p:spPr>
          <a:xfrm>
            <a:off x="8886825" y="1790700"/>
            <a:ext cx="228600" cy="228600"/>
          </a:xfrm>
          <a:prstGeom prst="ellipse">
            <a:avLst/>
          </a:prstGeom>
          <a:solidFill>
            <a:srgbClr val="4ECDC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5"/>
          <p:cNvSpPr/>
          <p:nvPr/>
        </p:nvSpPr>
        <p:spPr>
          <a:xfrm>
            <a:off x="8953500" y="2143125"/>
            <a:ext cx="285900" cy="76200"/>
          </a:xfrm>
          <a:prstGeom prst="roundRect">
            <a:avLst>
              <a:gd fmla="val 25000" name="adj"/>
            </a:avLst>
          </a:prstGeom>
          <a:solidFill>
            <a:srgbClr val="FF6B6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35"/>
          <p:cNvSpPr txBox="1"/>
          <p:nvPr/>
        </p:nvSpPr>
        <p:spPr>
          <a:xfrm>
            <a:off x="381000" y="381000"/>
            <a:ext cx="76200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71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rPr>
              <a:t>Closing Vision</a:t>
            </a:r>
            <a:endParaRPr b="1" sz="971">
              <a:solidFill>
                <a:srgbClr val="FF6B6B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2636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rPr>
              <a:t>Transitioning to Railway-Wide Agentic Networks</a:t>
            </a:r>
            <a:endParaRPr b="1" sz="2636">
              <a:solidFill>
                <a:srgbClr val="1A1A24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grpSp>
        <p:nvGrpSpPr>
          <p:cNvPr id="440" name="Google Shape;440;p35"/>
          <p:cNvGrpSpPr/>
          <p:nvPr/>
        </p:nvGrpSpPr>
        <p:grpSpPr>
          <a:xfrm>
            <a:off x="381000" y="1571625"/>
            <a:ext cx="8382000" cy="714300"/>
            <a:chOff x="0" y="0"/>
            <a:chExt cx="8382000" cy="714300"/>
          </a:xfrm>
        </p:grpSpPr>
        <p:sp>
          <p:nvSpPr>
            <p:cNvPr id="441" name="Google Shape;441;p35"/>
            <p:cNvSpPr/>
            <p:nvPr/>
          </p:nvSpPr>
          <p:spPr>
            <a:xfrm>
              <a:off x="0" y="0"/>
              <a:ext cx="8382000" cy="714300"/>
            </a:xfrm>
            <a:prstGeom prst="roundRect">
              <a:avLst>
                <a:gd fmla="val 16000" name="adj"/>
              </a:avLst>
            </a:prstGeom>
            <a:solidFill>
              <a:srgbClr val="FFFFFF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5"/>
            <p:cNvSpPr/>
            <p:nvPr/>
          </p:nvSpPr>
          <p:spPr>
            <a:xfrm>
              <a:off x="0" y="0"/>
              <a:ext cx="76200" cy="7143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5"/>
            <p:cNvSpPr txBox="1"/>
            <p:nvPr/>
          </p:nvSpPr>
          <p:spPr>
            <a:xfrm>
              <a:off x="228600" y="0"/>
              <a:ext cx="79248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FF6B6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Vision:</a:t>
              </a:r>
              <a:r>
                <a:rPr b="0"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 Transition from single-task agents to railway-wide agentic networks.</a:t>
              </a:r>
              <a:endParaRPr b="0" sz="13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444" name="Google Shape;444;p35"/>
          <p:cNvGrpSpPr/>
          <p:nvPr/>
        </p:nvGrpSpPr>
        <p:grpSpPr>
          <a:xfrm>
            <a:off x="381000" y="2286000"/>
            <a:ext cx="9048750" cy="2476500"/>
            <a:chOff x="0" y="-190500"/>
            <a:chExt cx="9048750" cy="2476500"/>
          </a:xfrm>
        </p:grpSpPr>
        <p:sp>
          <p:nvSpPr>
            <p:cNvPr id="445" name="Google Shape;445;p35"/>
            <p:cNvSpPr/>
            <p:nvPr/>
          </p:nvSpPr>
          <p:spPr>
            <a:xfrm>
              <a:off x="0" y="0"/>
              <a:ext cx="8382000" cy="2095500"/>
            </a:xfrm>
            <a:prstGeom prst="roundRect">
              <a:avLst>
                <a:gd fmla="val 7272" name="adj"/>
              </a:avLst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5"/>
            <p:cNvSpPr/>
            <p:nvPr/>
          </p:nvSpPr>
          <p:spPr>
            <a:xfrm>
              <a:off x="6572250" y="-190500"/>
              <a:ext cx="2476500" cy="2476500"/>
            </a:xfrm>
            <a:prstGeom prst="ellipse">
              <a:avLst/>
            </a:prstGeom>
            <a:solidFill>
              <a:srgbClr val="FFFFFF">
                <a:alpha val="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5"/>
            <p:cNvSpPr/>
            <p:nvPr/>
          </p:nvSpPr>
          <p:spPr>
            <a:xfrm>
              <a:off x="7524750" y="228600"/>
              <a:ext cx="381000" cy="381000"/>
            </a:xfrm>
            <a:prstGeom prst="roundRect">
              <a:avLst>
                <a:gd fmla="val 20000" name="adj"/>
              </a:avLst>
            </a:prstGeom>
            <a:solidFill>
              <a:srgbClr val="FFD93D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5"/>
            <p:cNvSpPr/>
            <p:nvPr/>
          </p:nvSpPr>
          <p:spPr>
            <a:xfrm>
              <a:off x="7067550" y="304800"/>
              <a:ext cx="152400" cy="152400"/>
            </a:xfrm>
            <a:prstGeom prst="ellipse">
              <a:avLst/>
            </a:prstGeom>
            <a:solidFill>
              <a:srgbClr val="4ECDC4">
                <a:alpha val="3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5"/>
            <p:cNvSpPr txBox="1"/>
            <p:nvPr/>
          </p:nvSpPr>
          <p:spPr>
            <a:xfrm>
              <a:off x="457200" y="0"/>
              <a:ext cx="6858000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FD93D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Outcome</a:t>
              </a:r>
              <a:endParaRPr b="1" sz="1050">
                <a:solidFill>
                  <a:srgbClr val="FFD93D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2550">
                  <a:solidFill>
                    <a:srgbClr val="FFFFFF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A fully digitized, audit-compliant, and highly efficient Indian Railways financial ecosystem.</a:t>
              </a:r>
              <a:endParaRPr b="1" sz="255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3998" cy="510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37"/>
          <p:cNvGrpSpPr/>
          <p:nvPr/>
        </p:nvGrpSpPr>
        <p:grpSpPr>
          <a:xfrm>
            <a:off x="8420100" y="419100"/>
            <a:ext cx="495300" cy="228600"/>
            <a:chOff x="38100" y="38100"/>
            <a:chExt cx="495300" cy="228600"/>
          </a:xfrm>
        </p:grpSpPr>
        <p:sp>
          <p:nvSpPr>
            <p:cNvPr id="460" name="Google Shape;460;p37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4" name="Google Shape;464;p37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465" name="Google Shape;465;p37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8" name="Google Shape;468;p37"/>
          <p:cNvSpPr txBox="1"/>
          <p:nvPr/>
        </p:nvSpPr>
        <p:spPr>
          <a:xfrm>
            <a:off x="381000" y="381000"/>
            <a:ext cx="7620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450"/>
              </a:spcAft>
              <a:buNone/>
            </a:pPr>
            <a:r>
              <a:rPr b="1" lang="en" sz="110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rPr>
              <a:t>Live Project</a:t>
            </a:r>
            <a:endParaRPr b="1" sz="1100">
              <a:solidFill>
                <a:srgbClr val="FF6B6B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469" name="Google Shape;469;p37"/>
          <p:cNvSpPr txBox="1"/>
          <p:nvPr/>
        </p:nvSpPr>
        <p:spPr>
          <a:xfrm>
            <a:off x="381000" y="609600"/>
            <a:ext cx="7620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rPr>
              <a:t>Automatic EQ Request Sender</a:t>
            </a:r>
            <a:endParaRPr b="1" sz="3000">
              <a:solidFill>
                <a:srgbClr val="1A1A24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grpSp>
        <p:nvGrpSpPr>
          <p:cNvPr id="470" name="Google Shape;470;p37"/>
          <p:cNvGrpSpPr/>
          <p:nvPr/>
        </p:nvGrpSpPr>
        <p:grpSpPr>
          <a:xfrm>
            <a:off x="381000" y="1524000"/>
            <a:ext cx="8382000" cy="3238500"/>
            <a:chOff x="0" y="0"/>
            <a:chExt cx="8382000" cy="3238500"/>
          </a:xfrm>
        </p:grpSpPr>
        <p:sp>
          <p:nvSpPr>
            <p:cNvPr id="471" name="Google Shape;471;p37"/>
            <p:cNvSpPr txBox="1"/>
            <p:nvPr/>
          </p:nvSpPr>
          <p:spPr>
            <a:xfrm>
              <a:off x="0" y="0"/>
              <a:ext cx="36195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2563E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Request-to-Dispatch Workflow</a:t>
              </a:r>
              <a:endParaRPr b="1" sz="1600">
                <a:solidFill>
                  <a:srgbClr val="2563E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-314325" lvl="0" marL="457200" rtl="0" algn="l">
                <a:spcBef>
                  <a:spcPts val="900"/>
                </a:spcBef>
                <a:spcAft>
                  <a:spcPts val="1350"/>
                </a:spcAft>
                <a:buClr>
                  <a:srgbClr val="1A1A24"/>
                </a:buClr>
                <a:buSzPts val="1350"/>
                <a:buFont typeface="DM Sans"/>
                <a:buChar char="●"/>
              </a:pPr>
              <a:r>
                <a:rPr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Automatically drafts and sends Emergency Quota (EQ) to concerned officer upon receiving request.</a:t>
              </a:r>
              <a:endParaRPr sz="13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id="472" name="Google Shape;472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00500" y="390525"/>
              <a:ext cx="4381500" cy="2464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6"/>
          <p:cNvGrpSpPr/>
          <p:nvPr/>
        </p:nvGrpSpPr>
        <p:grpSpPr>
          <a:xfrm>
            <a:off x="8420100" y="419100"/>
            <a:ext cx="495300" cy="228600"/>
            <a:chOff x="38100" y="38100"/>
            <a:chExt cx="495300" cy="228600"/>
          </a:xfrm>
        </p:grpSpPr>
        <p:sp>
          <p:nvSpPr>
            <p:cNvPr id="90" name="Google Shape;90;p16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6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6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6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" name="Google Shape;94;p16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95" name="Google Shape;95;p16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6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" name="Google Shape;98;p16"/>
          <p:cNvGrpSpPr/>
          <p:nvPr/>
        </p:nvGrpSpPr>
        <p:grpSpPr>
          <a:xfrm>
            <a:off x="381000" y="381000"/>
            <a:ext cx="7620000" cy="1190625"/>
            <a:chOff x="0" y="0"/>
            <a:chExt cx="7620000" cy="1190625"/>
          </a:xfrm>
        </p:grpSpPr>
        <p:sp>
          <p:nvSpPr>
            <p:cNvPr id="99" name="Google Shape;99;p16"/>
            <p:cNvSpPr txBox="1"/>
            <p:nvPr/>
          </p:nvSpPr>
          <p:spPr>
            <a:xfrm>
              <a:off x="0" y="0"/>
              <a:ext cx="7620000" cy="2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F6B6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Autonomous Digital Workers</a:t>
              </a:r>
              <a:endParaRPr b="1" sz="105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00" name="Google Shape;100;p16"/>
            <p:cNvSpPr txBox="1"/>
            <p:nvPr/>
          </p:nvSpPr>
          <p:spPr>
            <a:xfrm>
              <a:off x="0" y="238125"/>
              <a:ext cx="7620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AI Agents Function as Autonomous Digital Employees</a:t>
              </a:r>
              <a:endParaRPr b="1" sz="300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01" name="Google Shape;101;p16"/>
          <p:cNvGrpSpPr/>
          <p:nvPr/>
        </p:nvGrpSpPr>
        <p:grpSpPr>
          <a:xfrm>
            <a:off x="381000" y="1524000"/>
            <a:ext cx="8382000" cy="3238500"/>
            <a:chOff x="0" y="0"/>
            <a:chExt cx="8382000" cy="3238500"/>
          </a:xfrm>
        </p:grpSpPr>
        <p:sp>
          <p:nvSpPr>
            <p:cNvPr id="102" name="Google Shape;102;p16"/>
            <p:cNvSpPr txBox="1"/>
            <p:nvPr/>
          </p:nvSpPr>
          <p:spPr>
            <a:xfrm>
              <a:off x="0" y="190500"/>
              <a:ext cx="47625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100">
                  <a:solidFill>
                    <a:srgbClr val="2563EB"/>
                  </a:solidFill>
                  <a:latin typeface="Space Grotesk SemiBold"/>
                  <a:ea typeface="Space Grotesk SemiBold"/>
                  <a:cs typeface="Space Grotesk SemiBold"/>
                  <a:sym typeface="Space Grotesk SemiBold"/>
                </a:rPr>
                <a:t>The Digital Worker Paradigm</a:t>
              </a:r>
              <a:endParaRPr b="0" sz="2100">
                <a:solidFill>
                  <a:srgbClr val="2563EB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endParaRPr>
            </a:p>
            <a:p>
              <a:pPr indent="-317500" lvl="0" marL="457200" rtl="0" algn="l">
                <a:spcBef>
                  <a:spcPts val="1800"/>
                </a:spcBef>
                <a:spcAft>
                  <a:spcPts val="0"/>
                </a:spcAft>
                <a:buSzPts val="1400"/>
                <a:buChar char="●"/>
              </a:pPr>
              <a:r>
                <a:rPr b="0"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A system capable of reasoning, planning, and taking independent action.</a:t>
              </a:r>
              <a:endParaRPr b="0" sz="13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317500" lvl="0" marL="457200" rtl="0" algn="l">
                <a:spcBef>
                  <a:spcPts val="1500"/>
                </a:spcBef>
                <a:spcAft>
                  <a:spcPts val="0"/>
                </a:spcAft>
                <a:buSzPts val="1400"/>
                <a:buChar char="●"/>
              </a:pPr>
              <a:r>
                <a:rPr b="0"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Operates like a digital employee that thinks, remembers, and executes tasks autonomously.</a:t>
              </a:r>
              <a:endParaRPr b="0" sz="13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2563E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Key Pillars</a:t>
              </a:r>
              <a:endParaRPr b="1" sz="1600">
                <a:solidFill>
                  <a:srgbClr val="2563E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-314325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1A1A24"/>
                </a:buClr>
                <a:buSzPts val="1350"/>
                <a:buFont typeface="DM Sans"/>
                <a:buChar char="●"/>
              </a:pPr>
              <a:r>
                <a:rPr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LLM</a:t>
              </a:r>
              <a:endParaRPr sz="13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314325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1A1A24"/>
                </a:buClr>
                <a:buSzPts val="1350"/>
                <a:buFont typeface="DM Sans"/>
                <a:buChar char="●"/>
              </a:pPr>
              <a:r>
                <a:rPr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Memory</a:t>
              </a:r>
              <a:endParaRPr sz="13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314325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1A1A24"/>
                </a:buClr>
                <a:buSzPts val="1350"/>
                <a:buFont typeface="DM Sans"/>
                <a:buChar char="●"/>
              </a:pPr>
              <a:r>
                <a:rPr lang="en" sz="13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Tools</a:t>
              </a:r>
              <a:endParaRPr sz="13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id="103" name="Google Shape;103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43500" y="0"/>
              <a:ext cx="3238500" cy="323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3998" cy="510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431"/>
            <a:ext cx="9143998" cy="510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19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119" name="Google Shape;119;p19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8F9F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0" name="Google Shape;120;p19"/>
            <p:cNvGrpSpPr/>
            <p:nvPr/>
          </p:nvGrpSpPr>
          <p:grpSpPr>
            <a:xfrm>
              <a:off x="8343900" y="419100"/>
              <a:ext cx="495300" cy="228600"/>
              <a:chOff x="38100" y="38100"/>
              <a:chExt cx="495300" cy="228600"/>
            </a:xfrm>
          </p:grpSpPr>
          <p:sp>
            <p:nvSpPr>
              <p:cNvPr id="121" name="Google Shape;121;p19"/>
              <p:cNvSpPr/>
              <p:nvPr/>
            </p:nvSpPr>
            <p:spPr>
              <a:xfrm>
                <a:off x="38100" y="38100"/>
                <a:ext cx="228600" cy="228600"/>
              </a:xfrm>
              <a:prstGeom prst="ellipse">
                <a:avLst/>
              </a:prstGeom>
              <a:solidFill>
                <a:srgbClr val="2563E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" name="Google Shape;122;p19"/>
              <p:cNvSpPr/>
              <p:nvPr/>
            </p:nvSpPr>
            <p:spPr>
              <a:xfrm>
                <a:off x="228600" y="114300"/>
                <a:ext cx="152400" cy="76200"/>
              </a:xfrm>
              <a:prstGeom prst="roundRect">
                <a:avLst>
                  <a:gd fmla="val 50000" name="adj"/>
                </a:avLst>
              </a:prstGeom>
              <a:solidFill>
                <a:srgbClr val="FF6B6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19"/>
              <p:cNvSpPr/>
              <p:nvPr/>
            </p:nvSpPr>
            <p:spPr>
              <a:xfrm>
                <a:off x="381000" y="76200"/>
                <a:ext cx="152400" cy="152400"/>
              </a:xfrm>
              <a:prstGeom prst="ellipse">
                <a:avLst/>
              </a:prstGeom>
              <a:solidFill>
                <a:srgbClr val="FFD93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19"/>
              <p:cNvSpPr/>
              <p:nvPr/>
            </p:nvSpPr>
            <p:spPr>
              <a:xfrm>
                <a:off x="152400" y="152400"/>
                <a:ext cx="304800" cy="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19050">
                <a:solidFill>
                  <a:srgbClr val="1A1A2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5" name="Google Shape;125;p19"/>
            <p:cNvGrpSpPr/>
            <p:nvPr/>
          </p:nvGrpSpPr>
          <p:grpSpPr>
            <a:xfrm>
              <a:off x="0" y="5067300"/>
              <a:ext cx="9144000" cy="76200"/>
              <a:chOff x="0" y="0"/>
              <a:chExt cx="9144000" cy="76200"/>
            </a:xfrm>
          </p:grpSpPr>
          <p:sp>
            <p:nvSpPr>
              <p:cNvPr id="126" name="Google Shape;126;p19"/>
              <p:cNvSpPr/>
              <p:nvPr/>
            </p:nvSpPr>
            <p:spPr>
              <a:xfrm>
                <a:off x="0" y="0"/>
                <a:ext cx="3048000" cy="76200"/>
              </a:xfrm>
              <a:prstGeom prst="rect">
                <a:avLst/>
              </a:prstGeom>
              <a:solidFill>
                <a:srgbClr val="2563E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" name="Google Shape;127;p19"/>
              <p:cNvSpPr/>
              <p:nvPr/>
            </p:nvSpPr>
            <p:spPr>
              <a:xfrm>
                <a:off x="3048000" y="0"/>
                <a:ext cx="3048000" cy="76200"/>
              </a:xfrm>
              <a:prstGeom prst="rect">
                <a:avLst/>
              </a:prstGeom>
              <a:solidFill>
                <a:srgbClr val="FF6B6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" name="Google Shape;128;p19"/>
              <p:cNvSpPr/>
              <p:nvPr/>
            </p:nvSpPr>
            <p:spPr>
              <a:xfrm>
                <a:off x="6096000" y="0"/>
                <a:ext cx="3048000" cy="76200"/>
              </a:xfrm>
              <a:prstGeom prst="rect">
                <a:avLst/>
              </a:prstGeom>
              <a:solidFill>
                <a:srgbClr val="4ECDC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9" name="Google Shape;129;p19"/>
          <p:cNvSpPr txBox="1"/>
          <p:nvPr/>
        </p:nvSpPr>
        <p:spPr>
          <a:xfrm>
            <a:off x="381000" y="333375"/>
            <a:ext cx="77154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rPr>
              <a:t>Cognitive Architecture</a:t>
            </a:r>
            <a:endParaRPr b="1" sz="1200">
              <a:solidFill>
                <a:srgbClr val="FF6B6B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55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rPr>
              <a:t>Large Language Models Provide the Reasoning Engine</a:t>
            </a:r>
            <a:endParaRPr b="1" sz="2550">
              <a:solidFill>
                <a:srgbClr val="1A1A24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grpSp>
        <p:nvGrpSpPr>
          <p:cNvPr id="130" name="Google Shape;130;p19"/>
          <p:cNvGrpSpPr/>
          <p:nvPr/>
        </p:nvGrpSpPr>
        <p:grpSpPr>
          <a:xfrm>
            <a:off x="381000" y="1524000"/>
            <a:ext cx="8382150" cy="3238500"/>
            <a:chOff x="0" y="0"/>
            <a:chExt cx="8382150" cy="3238500"/>
          </a:xfrm>
        </p:grpSpPr>
        <p:pic>
          <p:nvPicPr>
            <p:cNvPr id="131" name="Google Shape;131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3238500" cy="3238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Google Shape;132;p19"/>
            <p:cNvSpPr txBox="1"/>
            <p:nvPr/>
          </p:nvSpPr>
          <p:spPr>
            <a:xfrm>
              <a:off x="3714750" y="95250"/>
              <a:ext cx="46674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2100">
                  <a:solidFill>
                    <a:srgbClr val="2563EB"/>
                  </a:solidFill>
                  <a:latin typeface="Space Grotesk SemiBold"/>
                  <a:ea typeface="Space Grotesk SemiBold"/>
                  <a:cs typeface="Space Grotesk SemiBold"/>
                  <a:sym typeface="Space Grotesk SemiBold"/>
                </a:rPr>
                <a:t>The Core Decision Engine</a:t>
              </a:r>
              <a:endParaRPr b="0" sz="2100">
                <a:solidFill>
                  <a:srgbClr val="2563EB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endParaRPr>
            </a:p>
            <a:p>
              <a:pPr indent="-317500" lvl="0" marL="457200" rtl="0" algn="l">
                <a:spcBef>
                  <a:spcPts val="1500"/>
                </a:spcBef>
                <a:spcAft>
                  <a:spcPts val="0"/>
                </a:spcAft>
                <a:buClr>
                  <a:srgbClr val="2563EB"/>
                </a:buClr>
                <a:buSzPts val="1400"/>
                <a:buChar char="●"/>
              </a:pPr>
              <a:r>
                <a:rPr b="1" lang="en" sz="1500">
                  <a:solidFill>
                    <a:srgbClr val="2563EB"/>
                  </a:solidFill>
                  <a:latin typeface="DM Sans"/>
                  <a:ea typeface="DM Sans"/>
                  <a:cs typeface="DM Sans"/>
                  <a:sym typeface="DM Sans"/>
                </a:rPr>
                <a:t>Role:</a:t>
              </a:r>
              <a:r>
                <a:rPr b="0" lang="en" sz="15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 Large Language Models (LLMs) like GPT, Claude, or Gemini provide the core reasoning capabilities.</a:t>
              </a:r>
              <a:endParaRPr b="0" sz="15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317500" lvl="0" marL="457200" rtl="0" algn="l">
                <a:spcBef>
                  <a:spcPts val="1500"/>
                </a:spcBef>
                <a:spcAft>
                  <a:spcPts val="0"/>
                </a:spcAft>
                <a:buClr>
                  <a:srgbClr val="2563EB"/>
                </a:buClr>
                <a:buSzPts val="1400"/>
                <a:buChar char="●"/>
              </a:pPr>
              <a:r>
                <a:rPr b="1" lang="en" sz="1500">
                  <a:solidFill>
                    <a:srgbClr val="2563EB"/>
                  </a:solidFill>
                  <a:latin typeface="DM Sans"/>
                  <a:ea typeface="DM Sans"/>
                  <a:cs typeface="DM Sans"/>
                  <a:sym typeface="DM Sans"/>
                </a:rPr>
                <a:t>Function:</a:t>
              </a:r>
              <a:r>
                <a:rPr b="0" lang="en" sz="150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 Interprets natural language instructions and decides the next best action.</a:t>
              </a:r>
              <a:endParaRPr b="0" sz="150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20"/>
          <p:cNvGrpSpPr/>
          <p:nvPr/>
        </p:nvGrpSpPr>
        <p:grpSpPr>
          <a:xfrm>
            <a:off x="8496300" y="419100"/>
            <a:ext cx="495300" cy="228600"/>
            <a:chOff x="38100" y="38100"/>
            <a:chExt cx="495300" cy="228600"/>
          </a:xfrm>
        </p:grpSpPr>
        <p:sp>
          <p:nvSpPr>
            <p:cNvPr id="138" name="Google Shape;138;p20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0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20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0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2" name="Google Shape;142;p20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143" name="Google Shape;143;p20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20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20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6" name="Google Shape;146;p20"/>
          <p:cNvSpPr txBox="1"/>
          <p:nvPr/>
        </p:nvSpPr>
        <p:spPr>
          <a:xfrm>
            <a:off x="381000" y="381000"/>
            <a:ext cx="7810500" cy="12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rPr>
              <a:t>STATE RETENTION</a:t>
            </a:r>
            <a:endParaRPr b="1" sz="1200">
              <a:solidFill>
                <a:srgbClr val="FF6B6B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55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rPr>
              <a:t>Memory Retains Context for Better Decision-Making</a:t>
            </a:r>
            <a:endParaRPr b="1" sz="2550">
              <a:solidFill>
                <a:srgbClr val="1A1A24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grpSp>
        <p:nvGrpSpPr>
          <p:cNvPr id="147" name="Google Shape;147;p20"/>
          <p:cNvGrpSpPr/>
          <p:nvPr/>
        </p:nvGrpSpPr>
        <p:grpSpPr>
          <a:xfrm>
            <a:off x="381000" y="1809750"/>
            <a:ext cx="5143500" cy="1238400"/>
            <a:chOff x="0" y="0"/>
            <a:chExt cx="5143500" cy="1238400"/>
          </a:xfrm>
        </p:grpSpPr>
        <p:sp>
          <p:nvSpPr>
            <p:cNvPr id="148" name="Google Shape;148;p20"/>
            <p:cNvSpPr/>
            <p:nvPr/>
          </p:nvSpPr>
          <p:spPr>
            <a:xfrm>
              <a:off x="0" y="0"/>
              <a:ext cx="5143500" cy="1238400"/>
            </a:xfrm>
            <a:prstGeom prst="roundRect">
              <a:avLst>
                <a:gd fmla="val 9230" name="adj"/>
              </a:avLst>
            </a:prstGeom>
            <a:solidFill>
              <a:srgbClr val="FFFFFF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0"/>
            <p:cNvSpPr/>
            <p:nvPr/>
          </p:nvSpPr>
          <p:spPr>
            <a:xfrm>
              <a:off x="0" y="0"/>
              <a:ext cx="5143500" cy="57300"/>
            </a:xfrm>
            <a:prstGeom prst="roundRect">
              <a:avLst>
                <a:gd fmla="val 50000" name="adj"/>
              </a:avLst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20"/>
            <p:cNvSpPr txBox="1"/>
            <p:nvPr/>
          </p:nvSpPr>
          <p:spPr>
            <a:xfrm>
              <a:off x="228600" y="228600"/>
              <a:ext cx="46863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2563E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01 / ROLE</a:t>
              </a:r>
              <a:endParaRPr b="1" sz="1200">
                <a:solidFill>
                  <a:srgbClr val="2563E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1A1A24"/>
                  </a:solidFill>
                  <a:latin typeface="DM Sans Medium"/>
                  <a:ea typeface="DM Sans Medium"/>
                  <a:cs typeface="DM Sans Medium"/>
                  <a:sym typeface="DM Sans Medium"/>
                </a:rPr>
                <a:t>Retains information from past interactions or external databases.</a:t>
              </a:r>
              <a:endParaRPr b="0" sz="1350">
                <a:solidFill>
                  <a:srgbClr val="1A1A24"/>
                </a:solidFill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</p:grpSp>
      <p:grpSp>
        <p:nvGrpSpPr>
          <p:cNvPr id="151" name="Google Shape;151;p20"/>
          <p:cNvGrpSpPr/>
          <p:nvPr/>
        </p:nvGrpSpPr>
        <p:grpSpPr>
          <a:xfrm>
            <a:off x="381000" y="3333750"/>
            <a:ext cx="5143500" cy="1238400"/>
            <a:chOff x="0" y="0"/>
            <a:chExt cx="5143500" cy="1238400"/>
          </a:xfrm>
        </p:grpSpPr>
        <p:sp>
          <p:nvSpPr>
            <p:cNvPr id="152" name="Google Shape;152;p20"/>
            <p:cNvSpPr/>
            <p:nvPr/>
          </p:nvSpPr>
          <p:spPr>
            <a:xfrm>
              <a:off x="0" y="0"/>
              <a:ext cx="5143500" cy="1238400"/>
            </a:xfrm>
            <a:prstGeom prst="roundRect">
              <a:avLst>
                <a:gd fmla="val 9230" name="adj"/>
              </a:avLst>
            </a:prstGeom>
            <a:solidFill>
              <a:srgbClr val="FFFFFF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0"/>
            <p:cNvSpPr/>
            <p:nvPr/>
          </p:nvSpPr>
          <p:spPr>
            <a:xfrm>
              <a:off x="0" y="0"/>
              <a:ext cx="5143500" cy="573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0"/>
            <p:cNvSpPr txBox="1"/>
            <p:nvPr/>
          </p:nvSpPr>
          <p:spPr>
            <a:xfrm>
              <a:off x="228600" y="228600"/>
              <a:ext cx="46863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6B6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02 / BENEFIT</a:t>
              </a:r>
              <a:endParaRPr b="1" sz="120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1A1A24"/>
                  </a:solidFill>
                  <a:latin typeface="DM Sans Medium"/>
                  <a:ea typeface="DM Sans Medium"/>
                  <a:cs typeface="DM Sans Medium"/>
                  <a:sym typeface="DM Sans Medium"/>
                </a:rPr>
                <a:t>Enables better decision-making by keeping track of the overall conversation or process state.</a:t>
              </a:r>
              <a:endParaRPr b="0" sz="1350">
                <a:solidFill>
                  <a:srgbClr val="1A1A24"/>
                </a:solidFill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</p:grpSp>
      <p:pic>
        <p:nvPicPr>
          <p:cNvPr id="155" name="Google Shape;15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0" y="1809750"/>
            <a:ext cx="2762400" cy="276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1" name="Google Shape;161;p21"/>
          <p:cNvGrpSpPr/>
          <p:nvPr/>
        </p:nvGrpSpPr>
        <p:grpSpPr>
          <a:xfrm>
            <a:off x="8343900" y="419100"/>
            <a:ext cx="495300" cy="228600"/>
            <a:chOff x="38100" y="38100"/>
            <a:chExt cx="495300" cy="228600"/>
          </a:xfrm>
        </p:grpSpPr>
        <p:sp>
          <p:nvSpPr>
            <p:cNvPr id="162" name="Google Shape;162;p21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1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1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6" name="Google Shape;166;p21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167" name="Google Shape;167;p21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1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1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0" name="Google Shape;170;p21"/>
          <p:cNvGrpSpPr/>
          <p:nvPr/>
        </p:nvGrpSpPr>
        <p:grpSpPr>
          <a:xfrm>
            <a:off x="381000" y="381000"/>
            <a:ext cx="7620000" cy="1467000"/>
            <a:chOff x="0" y="0"/>
            <a:chExt cx="7620000" cy="1467000"/>
          </a:xfrm>
        </p:grpSpPr>
        <p:sp>
          <p:nvSpPr>
            <p:cNvPr id="171" name="Google Shape;171;p21"/>
            <p:cNvSpPr txBox="1"/>
            <p:nvPr/>
          </p:nvSpPr>
          <p:spPr>
            <a:xfrm>
              <a:off x="0" y="0"/>
              <a:ext cx="76200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25">
                  <a:solidFill>
                    <a:srgbClr val="FF6B6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Agent Capabilities</a:t>
              </a:r>
              <a:endParaRPr b="1" sz="825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72" name="Google Shape;172;p21"/>
            <p:cNvSpPr txBox="1"/>
            <p:nvPr/>
          </p:nvSpPr>
          <p:spPr>
            <a:xfrm>
              <a:off x="0" y="228600"/>
              <a:ext cx="76200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50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Tools Connect Agents to External Systems</a:t>
              </a:r>
              <a:endParaRPr b="1" sz="2550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2563EB"/>
                  </a:solidFill>
                  <a:latin typeface="Space Grotesk SemiBold"/>
                  <a:ea typeface="Space Grotesk SemiBold"/>
                  <a:cs typeface="Space Grotesk SemiBold"/>
                  <a:sym typeface="Space Grotesk SemiBold"/>
                </a:rPr>
                <a:t>Connects the agent directly to external systems and databases to retrieve data and execute actions.</a:t>
              </a:r>
              <a:endParaRPr b="0" sz="1350">
                <a:solidFill>
                  <a:srgbClr val="2563EB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endParaRPr>
            </a:p>
          </p:txBody>
        </p:sp>
      </p:grpSp>
      <p:grpSp>
        <p:nvGrpSpPr>
          <p:cNvPr id="173" name="Google Shape;173;p21"/>
          <p:cNvGrpSpPr/>
          <p:nvPr/>
        </p:nvGrpSpPr>
        <p:grpSpPr>
          <a:xfrm>
            <a:off x="381000" y="2047875"/>
            <a:ext cx="8382000" cy="2571900"/>
            <a:chOff x="0" y="0"/>
            <a:chExt cx="8382000" cy="2571900"/>
          </a:xfrm>
        </p:grpSpPr>
        <p:grpSp>
          <p:nvGrpSpPr>
            <p:cNvPr id="174" name="Google Shape;174;p21"/>
            <p:cNvGrpSpPr/>
            <p:nvPr/>
          </p:nvGrpSpPr>
          <p:grpSpPr>
            <a:xfrm>
              <a:off x="0" y="0"/>
              <a:ext cx="2667000" cy="2571900"/>
              <a:chOff x="0" y="0"/>
              <a:chExt cx="2667000" cy="2571900"/>
            </a:xfrm>
          </p:grpSpPr>
          <p:sp>
            <p:nvSpPr>
              <p:cNvPr id="175" name="Google Shape;175;p21"/>
              <p:cNvSpPr/>
              <p:nvPr/>
            </p:nvSpPr>
            <p:spPr>
              <a:xfrm>
                <a:off x="0" y="0"/>
                <a:ext cx="2667000" cy="2571900"/>
              </a:xfrm>
              <a:prstGeom prst="roundRect">
                <a:avLst>
                  <a:gd fmla="val 4444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21"/>
              <p:cNvSpPr/>
              <p:nvPr/>
            </p:nvSpPr>
            <p:spPr>
              <a:xfrm>
                <a:off x="0" y="0"/>
                <a:ext cx="2667000" cy="76200"/>
              </a:xfrm>
              <a:prstGeom prst="roundRect">
                <a:avLst>
                  <a:gd fmla="val 50000" name="adj"/>
                </a:avLst>
              </a:prstGeom>
              <a:solidFill>
                <a:srgbClr val="2563E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21"/>
              <p:cNvSpPr txBox="1"/>
              <p:nvPr/>
            </p:nvSpPr>
            <p:spPr>
              <a:xfrm>
                <a:off x="228600" y="304800"/>
                <a:ext cx="2209800" cy="200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575">
                    <a:solidFill>
                      <a:srgbClr val="1A1A24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Data Retrieval</a:t>
                </a:r>
                <a:endParaRPr b="1" sz="1575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endParaRPr>
              </a:p>
              <a:p>
                <a:pPr indent="0" lvl="0" marL="0" rtl="0" algn="l">
                  <a:spcBef>
                    <a:spcPts val="900"/>
                  </a:spcBef>
                  <a:spcAft>
                    <a:spcPts val="0"/>
                  </a:spcAft>
                  <a:buNone/>
                </a:pPr>
                <a:r>
                  <a:rPr b="0" lang="en" sz="1050">
                    <a:solidFill>
                      <a:srgbClr val="4A4A58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Connects the agent to critical data sources. Allows it to query databases, scan tables, and retrieve specified records to make informed, context-aware decisions.</a:t>
                </a:r>
                <a:endParaRPr b="0" sz="1050">
                  <a:solidFill>
                    <a:srgbClr val="4A4A58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</p:grpSp>
        <p:grpSp>
          <p:nvGrpSpPr>
            <p:cNvPr id="178" name="Google Shape;178;p21"/>
            <p:cNvGrpSpPr/>
            <p:nvPr/>
          </p:nvGrpSpPr>
          <p:grpSpPr>
            <a:xfrm>
              <a:off x="2857500" y="0"/>
              <a:ext cx="2667000" cy="2571900"/>
              <a:chOff x="0" y="0"/>
              <a:chExt cx="2667000" cy="2571900"/>
            </a:xfrm>
          </p:grpSpPr>
          <p:sp>
            <p:nvSpPr>
              <p:cNvPr id="179" name="Google Shape;179;p21"/>
              <p:cNvSpPr/>
              <p:nvPr/>
            </p:nvSpPr>
            <p:spPr>
              <a:xfrm>
                <a:off x="0" y="0"/>
                <a:ext cx="2667000" cy="2571900"/>
              </a:xfrm>
              <a:prstGeom prst="roundRect">
                <a:avLst>
                  <a:gd fmla="val 4444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21"/>
              <p:cNvSpPr/>
              <p:nvPr/>
            </p:nvSpPr>
            <p:spPr>
              <a:xfrm>
                <a:off x="0" y="0"/>
                <a:ext cx="2667000" cy="76200"/>
              </a:xfrm>
              <a:prstGeom prst="roundRect">
                <a:avLst>
                  <a:gd fmla="val 50000" name="adj"/>
                </a:avLst>
              </a:prstGeom>
              <a:solidFill>
                <a:srgbClr val="FF6B6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21"/>
              <p:cNvSpPr txBox="1"/>
              <p:nvPr/>
            </p:nvSpPr>
            <p:spPr>
              <a:xfrm>
                <a:off x="228600" y="304800"/>
                <a:ext cx="2209800" cy="200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575">
                    <a:solidFill>
                      <a:srgbClr val="1A1A24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Communications</a:t>
                </a:r>
                <a:endParaRPr b="1" sz="1575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endParaRPr>
              </a:p>
              <a:p>
                <a:pPr indent="0" lvl="0" marL="0" rtl="0" algn="l">
                  <a:spcBef>
                    <a:spcPts val="900"/>
                  </a:spcBef>
                  <a:spcAft>
                    <a:spcPts val="0"/>
                  </a:spcAft>
                  <a:buNone/>
                </a:pPr>
                <a:r>
                  <a:rPr b="0" lang="en" sz="1050">
                    <a:solidFill>
                      <a:srgbClr val="4A4A58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Bridges the gap between the core agent and standard collaborative tools. Enables sending emails, firing automated messages, or dispatching urgent alerts.</a:t>
                </a:r>
                <a:endParaRPr b="0" sz="1050">
                  <a:solidFill>
                    <a:srgbClr val="4A4A58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</p:grpSp>
        <p:grpSp>
          <p:nvGrpSpPr>
            <p:cNvPr id="182" name="Google Shape;182;p21"/>
            <p:cNvGrpSpPr/>
            <p:nvPr/>
          </p:nvGrpSpPr>
          <p:grpSpPr>
            <a:xfrm>
              <a:off x="5715000" y="0"/>
              <a:ext cx="2667000" cy="2571900"/>
              <a:chOff x="0" y="0"/>
              <a:chExt cx="2667000" cy="2571900"/>
            </a:xfrm>
          </p:grpSpPr>
          <p:sp>
            <p:nvSpPr>
              <p:cNvPr id="183" name="Google Shape;183;p21"/>
              <p:cNvSpPr/>
              <p:nvPr/>
            </p:nvSpPr>
            <p:spPr>
              <a:xfrm>
                <a:off x="0" y="0"/>
                <a:ext cx="2667000" cy="2571900"/>
              </a:xfrm>
              <a:prstGeom prst="roundRect">
                <a:avLst>
                  <a:gd fmla="val 4444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" name="Google Shape;184;p21"/>
              <p:cNvSpPr/>
              <p:nvPr/>
            </p:nvSpPr>
            <p:spPr>
              <a:xfrm>
                <a:off x="0" y="0"/>
                <a:ext cx="2667000" cy="76200"/>
              </a:xfrm>
              <a:prstGeom prst="roundRect">
                <a:avLst>
                  <a:gd fmla="val 50000" name="adj"/>
                </a:avLst>
              </a:prstGeom>
              <a:solidFill>
                <a:srgbClr val="FFD93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" name="Google Shape;185;p21"/>
              <p:cNvSpPr txBox="1"/>
              <p:nvPr/>
            </p:nvSpPr>
            <p:spPr>
              <a:xfrm>
                <a:off x="228600" y="304800"/>
                <a:ext cx="2209800" cy="200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575">
                    <a:solidFill>
                      <a:srgbClr val="1A1A24"/>
                    </a:solidFill>
                    <a:latin typeface="Space Grotesk"/>
                    <a:ea typeface="Space Grotesk"/>
                    <a:cs typeface="Space Grotesk"/>
                    <a:sym typeface="Space Grotesk"/>
                  </a:rPr>
                  <a:t>System Orchestration</a:t>
                </a:r>
                <a:endParaRPr b="1" sz="1575">
                  <a:solidFill>
                    <a:srgbClr val="1A1A24"/>
                  </a:solidFill>
                  <a:latin typeface="Space Grotesk"/>
                  <a:ea typeface="Space Grotesk"/>
                  <a:cs typeface="Space Grotesk"/>
                  <a:sym typeface="Space Grotesk"/>
                </a:endParaRPr>
              </a:p>
              <a:p>
                <a:pPr indent="0" lvl="0" marL="0" rtl="0" algn="l">
                  <a:spcBef>
                    <a:spcPts val="900"/>
                  </a:spcBef>
                  <a:spcAft>
                    <a:spcPts val="0"/>
                  </a:spcAft>
                  <a:buNone/>
                </a:pPr>
                <a:r>
                  <a:rPr b="0" lang="en" sz="1050">
                    <a:solidFill>
                      <a:srgbClr val="4A4A58"/>
                    </a:solidFill>
                    <a:latin typeface="DM Sans"/>
                    <a:ea typeface="DM Sans"/>
                    <a:cs typeface="DM Sans"/>
                    <a:sym typeface="DM Sans"/>
                  </a:rPr>
                  <a:t>Empowers the agent to push updates back into spreadsheets, sync tables, trigger custom webhooks, or query unique internal APIs to automate manual workflows.</a:t>
                </a:r>
                <a:endParaRPr b="0" sz="1050">
                  <a:solidFill>
                    <a:srgbClr val="4A4A58"/>
                  </a:solidFill>
                  <a:latin typeface="DM Sans"/>
                  <a:ea typeface="DM Sans"/>
                  <a:cs typeface="DM Sans"/>
                  <a:sym typeface="DM Sans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2"/>
          <p:cNvSpPr txBox="1"/>
          <p:nvPr/>
        </p:nvSpPr>
        <p:spPr>
          <a:xfrm>
            <a:off x="381000" y="342900"/>
            <a:ext cx="76200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71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Concept Mapping</a:t>
            </a:r>
            <a:endParaRPr b="1" sz="971">
              <a:solidFill>
                <a:srgbClr val="FF6B6B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636">
                <a:solidFill>
                  <a:srgbClr val="1A1A24"/>
                </a:solidFill>
                <a:latin typeface="Space Grotesk"/>
                <a:ea typeface="Space Grotesk"/>
                <a:cs typeface="Space Grotesk"/>
                <a:sym typeface="Space Grotesk"/>
              </a:rPr>
              <a:t>APIs &amp; HTTP Requests</a:t>
            </a:r>
            <a:endParaRPr b="1" sz="2636">
              <a:solidFill>
                <a:srgbClr val="1A1A24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grpSp>
        <p:nvGrpSpPr>
          <p:cNvPr id="192" name="Google Shape;192;p22"/>
          <p:cNvGrpSpPr/>
          <p:nvPr/>
        </p:nvGrpSpPr>
        <p:grpSpPr>
          <a:xfrm>
            <a:off x="381000" y="1524000"/>
            <a:ext cx="4762500" cy="3238500"/>
            <a:chOff x="381000" y="1524000"/>
            <a:chExt cx="4762500" cy="3238500"/>
          </a:xfrm>
        </p:grpSpPr>
        <p:sp>
          <p:nvSpPr>
            <p:cNvPr id="193" name="Google Shape;193;p22"/>
            <p:cNvSpPr/>
            <p:nvPr/>
          </p:nvSpPr>
          <p:spPr>
            <a:xfrm>
              <a:off x="381000" y="1524000"/>
              <a:ext cx="4762500" cy="3238500"/>
            </a:xfrm>
            <a:prstGeom prst="roundRect">
              <a:avLst>
                <a:gd fmla="val 3529" name="adj"/>
              </a:avLst>
            </a:prstGeom>
            <a:solidFill>
              <a:srgbClr val="FFFFFF"/>
            </a:solidFill>
            <a:ln cap="flat" cmpd="sng" w="1905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2"/>
            <p:cNvSpPr/>
            <p:nvPr/>
          </p:nvSpPr>
          <p:spPr>
            <a:xfrm>
              <a:off x="381000" y="1524000"/>
              <a:ext cx="4762500" cy="76200"/>
            </a:xfrm>
            <a:prstGeom prst="roundRect">
              <a:avLst>
                <a:gd fmla="val 50000" name="adj"/>
              </a:avLst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2"/>
            <p:cNvSpPr txBox="1"/>
            <p:nvPr/>
          </p:nvSpPr>
          <p:spPr>
            <a:xfrm>
              <a:off x="609600" y="1790700"/>
              <a:ext cx="43053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Core mechanism for programmatically fetching data or triggering actions across external systems without manual intervention.</a:t>
              </a:r>
              <a:endParaRPr sz="15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b="1" lang="en" sz="15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Utility:</a:t>
              </a:r>
              <a:r>
                <a:rPr lang="en" sz="15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 Allows autonomous AI agents to read from or write to external software services seamlessly without manual intervention.</a:t>
              </a:r>
              <a:endParaRPr b="1" sz="1250">
                <a:solidFill>
                  <a:srgbClr val="FF6B6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1800"/>
                </a:spcAft>
                <a:buNone/>
              </a:pPr>
              <a:r>
                <a:rPr b="1" lang="en" sz="15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APIs are the interface:</a:t>
              </a:r>
              <a:r>
                <a:rPr b="0" lang="en" sz="1550">
                  <a:solidFill>
                    <a:srgbClr val="1A1A24"/>
                  </a:solidFill>
                  <a:latin typeface="DM Sans"/>
                  <a:ea typeface="DM Sans"/>
                  <a:cs typeface="DM Sans"/>
                  <a:sym typeface="DM Sans"/>
                </a:rPr>
                <a:t> The vending machine displays the available options, while an HTTP request acts as pressing the button to retrieve the desired item.</a:t>
              </a:r>
              <a:endParaRPr b="0" sz="1550">
                <a:solidFill>
                  <a:srgbClr val="1A1A24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pic>
        <p:nvPicPr>
          <p:cNvPr id="196" name="Google Shape;19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4500" y="1524000"/>
            <a:ext cx="3238500" cy="3238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" name="Google Shape;197;p22"/>
          <p:cNvGrpSpPr/>
          <p:nvPr/>
        </p:nvGrpSpPr>
        <p:grpSpPr>
          <a:xfrm>
            <a:off x="8420100" y="419100"/>
            <a:ext cx="495300" cy="228600"/>
            <a:chOff x="38100" y="38100"/>
            <a:chExt cx="495300" cy="228600"/>
          </a:xfrm>
        </p:grpSpPr>
        <p:sp>
          <p:nvSpPr>
            <p:cNvPr id="198" name="Google Shape;198;p22"/>
            <p:cNvSpPr/>
            <p:nvPr/>
          </p:nvSpPr>
          <p:spPr>
            <a:xfrm>
              <a:off x="38100" y="38100"/>
              <a:ext cx="228600" cy="228600"/>
            </a:xfrm>
            <a:prstGeom prst="ellipse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2"/>
            <p:cNvSpPr/>
            <p:nvPr/>
          </p:nvSpPr>
          <p:spPr>
            <a:xfrm>
              <a:off x="228600" y="114300"/>
              <a:ext cx="152400" cy="76200"/>
            </a:xfrm>
            <a:prstGeom prst="roundRect">
              <a:avLst>
                <a:gd fmla="val 50000" name="adj"/>
              </a:avLst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2"/>
            <p:cNvSpPr/>
            <p:nvPr/>
          </p:nvSpPr>
          <p:spPr>
            <a:xfrm>
              <a:off x="381000" y="76200"/>
              <a:ext cx="152400" cy="152400"/>
            </a:xfrm>
            <a:prstGeom prst="ellipse">
              <a:avLst/>
            </a:prstGeom>
            <a:solidFill>
              <a:srgbClr val="FFD93D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2"/>
            <p:cNvSpPr/>
            <p:nvPr/>
          </p:nvSpPr>
          <p:spPr>
            <a:xfrm>
              <a:off x="152400" y="152400"/>
              <a:ext cx="30480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1A1A2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2" name="Google Shape;202;p22"/>
          <p:cNvGrpSpPr/>
          <p:nvPr/>
        </p:nvGrpSpPr>
        <p:grpSpPr>
          <a:xfrm>
            <a:off x="0" y="5067300"/>
            <a:ext cx="9144000" cy="76200"/>
            <a:chOff x="0" y="0"/>
            <a:chExt cx="9144000" cy="76200"/>
          </a:xfrm>
        </p:grpSpPr>
        <p:sp>
          <p:nvSpPr>
            <p:cNvPr id="203" name="Google Shape;203;p22"/>
            <p:cNvSpPr/>
            <p:nvPr/>
          </p:nvSpPr>
          <p:spPr>
            <a:xfrm>
              <a:off x="0" y="0"/>
              <a:ext cx="3048000" cy="76200"/>
            </a:xfrm>
            <a:prstGeom prst="rect">
              <a:avLst/>
            </a:prstGeom>
            <a:solidFill>
              <a:srgbClr val="2563E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2"/>
            <p:cNvSpPr/>
            <p:nvPr/>
          </p:nvSpPr>
          <p:spPr>
            <a:xfrm>
              <a:off x="3048000" y="0"/>
              <a:ext cx="3048000" cy="762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2"/>
            <p:cNvSpPr/>
            <p:nvPr/>
          </p:nvSpPr>
          <p:spPr>
            <a:xfrm>
              <a:off x="6096000" y="0"/>
              <a:ext cx="3048000" cy="76200"/>
            </a:xfrm>
            <a:prstGeom prst="rect">
              <a:avLst/>
            </a:prstGeom>
            <a:solidFill>
              <a:srgbClr val="4ECDC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